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3" r:id="rId11"/>
    <p:sldId id="284" r:id="rId12"/>
    <p:sldId id="289" r:id="rId13"/>
    <p:sldId id="308" r:id="rId14"/>
    <p:sldId id="292" r:id="rId15"/>
    <p:sldId id="285" r:id="rId16"/>
    <p:sldId id="286" r:id="rId17"/>
    <p:sldId id="287" r:id="rId18"/>
    <p:sldId id="288" r:id="rId19"/>
    <p:sldId id="295" r:id="rId20"/>
    <p:sldId id="293" r:id="rId21"/>
    <p:sldId id="294" r:id="rId22"/>
    <p:sldId id="290" r:id="rId23"/>
    <p:sldId id="274" r:id="rId24"/>
    <p:sldId id="275" r:id="rId25"/>
    <p:sldId id="291" r:id="rId26"/>
    <p:sldId id="278" r:id="rId27"/>
    <p:sldId id="310" r:id="rId28"/>
    <p:sldId id="280" r:id="rId29"/>
    <p:sldId id="281" r:id="rId30"/>
    <p:sldId id="282" r:id="rId31"/>
  </p:sldIdLst>
  <p:sldSz cx="18288000" cy="10287000"/>
  <p:notesSz cx="6858000" cy="9144000"/>
  <p:embeddedFontLs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Oswald" charset="0"/>
      <p:regular r:id="rId37"/>
    </p:embeddedFont>
    <p:embeddedFont>
      <p:font typeface="Arimo Bold" charset="0"/>
      <p:regular r:id="rId38"/>
      <p:bold r:id="rId39"/>
    </p:embeddedFont>
    <p:embeddedFont>
      <p:font typeface="等线" pitchFamily="2" charset="-122"/>
      <p:regular r:id="rId40"/>
      <p:bold r:id="rId41"/>
    </p:embeddedFont>
    <p:embeddedFont>
      <p:font typeface="Arimo" charset="0"/>
      <p:regular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22" autoAdjust="0"/>
  </p:normalViewPr>
  <p:slideViewPr>
    <p:cSldViewPr showGuides="1">
      <p:cViewPr varScale="1">
        <p:scale>
          <a:sx n="62" d="100"/>
          <a:sy n="62" d="100"/>
        </p:scale>
        <p:origin x="-346" y="-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68537-C326-4A78-B67E-99FBA4A0C95D}" type="doc">
      <dgm:prSet loTypeId="urn:microsoft.com/office/officeart/2009/3/layout/CircleRelationship" loCatId="relationship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DF2207A4-7A85-4124-907F-9A4F734595EA}">
      <dgm:prSet phldrT="[文本]" custT="1"/>
      <dgm:spPr>
        <a:solidFill>
          <a:srgbClr val="739BCB"/>
        </a:solidFill>
      </dgm:spPr>
      <dgm:t>
        <a:bodyPr/>
        <a:lstStyle/>
        <a:p>
          <a:r>
            <a:rPr lang="en-US" altLang="zh-CN" sz="4800" dirty="0" smtClean="0"/>
            <a:t>Diabetes</a:t>
          </a:r>
          <a:endParaRPr lang="zh-CN" altLang="en-US" sz="4800" dirty="0"/>
        </a:p>
      </dgm:t>
    </dgm:pt>
    <dgm:pt modelId="{019949D4-A95E-46CD-A4E3-D06E2F3A1DDC}" type="parTrans" cxnId="{3CA30A94-9D3F-444F-8E2F-BCDD853B42FF}">
      <dgm:prSet/>
      <dgm:spPr/>
      <dgm:t>
        <a:bodyPr/>
        <a:lstStyle/>
        <a:p>
          <a:endParaRPr lang="zh-CN" altLang="en-US"/>
        </a:p>
      </dgm:t>
    </dgm:pt>
    <dgm:pt modelId="{8805DDFA-A755-4339-81CD-CF9B98DBDB2A}" type="sibTrans" cxnId="{3CA30A94-9D3F-444F-8E2F-BCDD853B42FF}">
      <dgm:prSet/>
      <dgm:spPr/>
      <dgm:t>
        <a:bodyPr/>
        <a:lstStyle/>
        <a:p>
          <a:endParaRPr lang="zh-CN" altLang="en-US"/>
        </a:p>
      </dgm:t>
    </dgm:pt>
    <dgm:pt modelId="{4260D278-8F20-41D2-8515-EF2C20088A74}">
      <dgm:prSet phldrT="[文本]" custT="1"/>
      <dgm:spPr>
        <a:solidFill>
          <a:srgbClr val="739BCB"/>
        </a:solidFill>
      </dgm:spPr>
      <dgm:t>
        <a:bodyPr/>
        <a:lstStyle/>
        <a:p>
          <a:r>
            <a:rPr lang="en-US" altLang="zh-CN" sz="2400" dirty="0" smtClean="0"/>
            <a:t>Death</a:t>
          </a:r>
          <a:endParaRPr lang="zh-CN" altLang="en-US" sz="2400" dirty="0"/>
        </a:p>
      </dgm:t>
    </dgm:pt>
    <dgm:pt modelId="{8479761B-1866-4038-8986-5A733452A987}" type="parTrans" cxnId="{8BCAE5B1-C8C3-4FC2-A934-39CFFABFBAB3}">
      <dgm:prSet/>
      <dgm:spPr/>
      <dgm:t>
        <a:bodyPr/>
        <a:lstStyle/>
        <a:p>
          <a:endParaRPr lang="zh-CN" altLang="en-US"/>
        </a:p>
      </dgm:t>
    </dgm:pt>
    <dgm:pt modelId="{81F1E1F5-9AB1-4171-B9D3-C4374106E705}" type="sibTrans" cxnId="{8BCAE5B1-C8C3-4FC2-A934-39CFFABFBAB3}">
      <dgm:prSet/>
      <dgm:spPr/>
      <dgm:t>
        <a:bodyPr/>
        <a:lstStyle/>
        <a:p>
          <a:endParaRPr lang="zh-CN" altLang="en-US"/>
        </a:p>
      </dgm:t>
    </dgm:pt>
    <dgm:pt modelId="{BB0CD54E-B58C-4CFB-8CC8-5B699A1B41C7}">
      <dgm:prSet phldrT="[文本]" custT="1"/>
      <dgm:spPr>
        <a:solidFill>
          <a:srgbClr val="739BCB"/>
        </a:solidFill>
      </dgm:spPr>
      <dgm:t>
        <a:bodyPr/>
        <a:lstStyle/>
        <a:p>
          <a:r>
            <a:rPr lang="en-US" altLang="zh-CN" sz="2200" dirty="0" smtClean="0"/>
            <a:t>Complications</a:t>
          </a:r>
          <a:endParaRPr lang="zh-CN" altLang="en-US" sz="2200" dirty="0"/>
        </a:p>
      </dgm:t>
    </dgm:pt>
    <dgm:pt modelId="{334D5950-FA9A-4D32-98C9-9A0730F08E1D}" type="parTrans" cxnId="{26C2E3DB-B760-41F5-9C27-97676A7CFF09}">
      <dgm:prSet/>
      <dgm:spPr/>
      <dgm:t>
        <a:bodyPr/>
        <a:lstStyle/>
        <a:p>
          <a:endParaRPr lang="zh-CN" altLang="en-US"/>
        </a:p>
      </dgm:t>
    </dgm:pt>
    <dgm:pt modelId="{83A70DE0-27DE-47D6-897B-45CEA0F6D685}" type="sibTrans" cxnId="{26C2E3DB-B760-41F5-9C27-97676A7CFF09}">
      <dgm:prSet/>
      <dgm:spPr/>
      <dgm:t>
        <a:bodyPr/>
        <a:lstStyle/>
        <a:p>
          <a:endParaRPr lang="zh-CN" altLang="en-US"/>
        </a:p>
      </dgm:t>
    </dgm:pt>
    <dgm:pt modelId="{3F4BA3BE-6442-427C-9F0B-89CF2D1D6731}">
      <dgm:prSet phldrT="[文本]" phldr="1"/>
      <dgm:spPr/>
      <dgm:t>
        <a:bodyPr/>
        <a:lstStyle/>
        <a:p>
          <a:endParaRPr lang="zh-CN" altLang="en-US" dirty="0"/>
        </a:p>
      </dgm:t>
    </dgm:pt>
    <dgm:pt modelId="{10EA627F-AF71-4E3C-B19A-42857162A9A5}" type="parTrans" cxnId="{97FDE736-3128-41D7-A2EB-8A667670ACC7}">
      <dgm:prSet/>
      <dgm:spPr/>
      <dgm:t>
        <a:bodyPr/>
        <a:lstStyle/>
        <a:p>
          <a:endParaRPr lang="zh-CN" altLang="en-US"/>
        </a:p>
      </dgm:t>
    </dgm:pt>
    <dgm:pt modelId="{12558540-33A3-4F08-B438-A0DA62B2FF6B}" type="sibTrans" cxnId="{97FDE736-3128-41D7-A2EB-8A667670ACC7}">
      <dgm:prSet/>
      <dgm:spPr/>
      <dgm:t>
        <a:bodyPr/>
        <a:lstStyle/>
        <a:p>
          <a:endParaRPr lang="zh-CN" altLang="en-US"/>
        </a:p>
      </dgm:t>
    </dgm:pt>
    <dgm:pt modelId="{889E4F40-EEE3-488A-B50C-271BD8F2E76F}">
      <dgm:prSet phldrT="[文本]" custT="1"/>
      <dgm:spPr>
        <a:solidFill>
          <a:srgbClr val="739BCB"/>
        </a:solidFill>
      </dgm:spPr>
      <dgm:t>
        <a:bodyPr/>
        <a:lstStyle/>
        <a:p>
          <a:r>
            <a:rPr lang="en-US" altLang="zh-CN" sz="2400" dirty="0" smtClean="0"/>
            <a:t>High Morbidity</a:t>
          </a:r>
          <a:endParaRPr lang="zh-CN" altLang="en-US" sz="2400" dirty="0"/>
        </a:p>
      </dgm:t>
    </dgm:pt>
    <dgm:pt modelId="{CAF28FDC-DF89-407B-9C81-1317ED362D49}" type="parTrans" cxnId="{8C89AEFC-C1AE-42D4-956F-4F1E07ED6398}">
      <dgm:prSet/>
      <dgm:spPr/>
      <dgm:t>
        <a:bodyPr/>
        <a:lstStyle/>
        <a:p>
          <a:endParaRPr lang="zh-CN" altLang="en-US"/>
        </a:p>
      </dgm:t>
    </dgm:pt>
    <dgm:pt modelId="{4E809F99-B8D4-46F5-A77F-84BEC37BE498}" type="sibTrans" cxnId="{8C89AEFC-C1AE-42D4-956F-4F1E07ED6398}">
      <dgm:prSet/>
      <dgm:spPr/>
      <dgm:t>
        <a:bodyPr/>
        <a:lstStyle/>
        <a:p>
          <a:endParaRPr lang="zh-CN" altLang="en-US"/>
        </a:p>
      </dgm:t>
    </dgm:pt>
    <dgm:pt modelId="{564AF1D9-0B3E-434F-93DB-B74E1E6C4667}" type="pres">
      <dgm:prSet presAssocID="{A0C68537-C326-4A78-B67E-99FBA4A0C95D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5EBCA178-C278-4DFB-93C3-EBB371266A0C}" type="pres">
      <dgm:prSet presAssocID="{DF2207A4-7A85-4124-907F-9A4F734595EA}" presName="Parent" presStyleLbl="node0" presStyleIdx="0" presStyleCnt="1" custScaleX="41934" custScaleY="42346" custLinFactNeighborX="-30772" custLinFactNeighborY="797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F5C94FA1-C4DF-4171-8E98-F896365AD44F}" type="pres">
      <dgm:prSet presAssocID="{DF2207A4-7A85-4124-907F-9A4F734595EA}" presName="Accent1" presStyleLbl="node1" presStyleIdx="0" presStyleCnt="15" custLinFactX="-39712" custLinFactNeighborX="-100000" custLinFactNeighborY="81783"/>
      <dgm:spPr/>
    </dgm:pt>
    <dgm:pt modelId="{D5A56805-E1B9-4C22-8E9F-144DD9DA07EE}" type="pres">
      <dgm:prSet presAssocID="{DF2207A4-7A85-4124-907F-9A4F734595EA}" presName="Accent2" presStyleLbl="node1" presStyleIdx="1" presStyleCnt="15" custScaleX="28827" custScaleY="19882" custLinFactX="-100000" custLinFactY="-65286" custLinFactNeighborX="-145342" custLinFactNeighborY="-100000"/>
      <dgm:spPr/>
    </dgm:pt>
    <dgm:pt modelId="{15948EEF-837E-4B0D-BBD0-EBA22909B264}" type="pres">
      <dgm:prSet presAssocID="{DF2207A4-7A85-4124-907F-9A4F734595EA}" presName="Accent3" presStyleLbl="node1" presStyleIdx="2" presStyleCnt="15"/>
      <dgm:spPr/>
    </dgm:pt>
    <dgm:pt modelId="{46AD4D27-CB8B-4EFB-80AD-F8992545A7DB}" type="pres">
      <dgm:prSet presAssocID="{DF2207A4-7A85-4124-907F-9A4F734595EA}" presName="Accent4" presStyleLbl="node1" presStyleIdx="3" presStyleCnt="15" custScaleX="71254" custScaleY="71180" custLinFactX="-200000" custLinFactNeighborX="-230724" custLinFactNeighborY="-57609"/>
      <dgm:spPr/>
    </dgm:pt>
    <dgm:pt modelId="{852DD811-6A3D-465A-978F-C73C78CED54F}" type="pres">
      <dgm:prSet presAssocID="{DF2207A4-7A85-4124-907F-9A4F734595EA}" presName="Accent5" presStyleLbl="node1" presStyleIdx="4" presStyleCnt="15" custScaleX="50297" custScaleY="50295" custLinFactX="-116274" custLinFactY="60166" custLinFactNeighborX="-200000" custLinFactNeighborY="100000"/>
      <dgm:spPr/>
    </dgm:pt>
    <dgm:pt modelId="{A75A65CA-325B-4139-BBB9-0774790D1EEF}" type="pres">
      <dgm:prSet presAssocID="{DF2207A4-7A85-4124-907F-9A4F734595EA}" presName="Accent6" presStyleLbl="node1" presStyleIdx="5" presStyleCnt="15" custScaleX="51571" custScaleY="57060" custLinFactX="100000" custLinFactY="100000" custLinFactNeighborX="115938" custLinFactNeighborY="111583"/>
      <dgm:spPr/>
    </dgm:pt>
    <dgm:pt modelId="{E6C57035-E0D4-49FF-886D-BB3A267F2DE4}" type="pres">
      <dgm:prSet presAssocID="{4260D278-8F20-41D2-8515-EF2C20088A74}" presName="Child1" presStyleLbl="node1" presStyleIdx="6" presStyleCnt="15" custScaleX="57521" custScaleY="58458" custLinFactNeighborX="4457" custLinFactNeighborY="-932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CF04FA5-F790-4EF6-AF43-FB8AFCB3D67F}" type="pres">
      <dgm:prSet presAssocID="{4260D278-8F20-41D2-8515-EF2C20088A74}" presName="Accent7" presStyleCnt="0"/>
      <dgm:spPr/>
    </dgm:pt>
    <dgm:pt modelId="{46E91586-D6B4-4D09-8A20-E4CBB2817431}" type="pres">
      <dgm:prSet presAssocID="{4260D278-8F20-41D2-8515-EF2C20088A74}" presName="AccentHold1" presStyleLbl="node1" presStyleIdx="7" presStyleCnt="15" custLinFactX="-100000" custLinFactNeighborX="-125427" custLinFactNeighborY="22016"/>
      <dgm:spPr>
        <a:solidFill>
          <a:srgbClr val="739BCB"/>
        </a:solidFill>
      </dgm:spPr>
    </dgm:pt>
    <dgm:pt modelId="{4701304E-3E2A-4C8E-8102-5C23D80DF05C}" type="pres">
      <dgm:prSet presAssocID="{4260D278-8F20-41D2-8515-EF2C20088A74}" presName="Accent8" presStyleCnt="0"/>
      <dgm:spPr/>
    </dgm:pt>
    <dgm:pt modelId="{1A56BAC2-2158-4152-B3A9-D7386728D95F}" type="pres">
      <dgm:prSet presAssocID="{4260D278-8F20-41D2-8515-EF2C20088A74}" presName="AccentHold2" presStyleLbl="node1" presStyleIdx="8" presStyleCnt="15" custLinFactY="-4526" custLinFactNeighborX="-40123" custLinFactNeighborY="-100000"/>
      <dgm:spPr>
        <a:solidFill>
          <a:srgbClr val="739BCB"/>
        </a:solidFill>
      </dgm:spPr>
    </dgm:pt>
    <dgm:pt modelId="{C5FE424C-18C6-4A6E-8402-2F1256FC779E}" type="pres">
      <dgm:prSet presAssocID="{BB0CD54E-B58C-4CFB-8CC8-5B699A1B41C7}" presName="Child2" presStyleLbl="node1" presStyleIdx="9" presStyleCnt="15" custScaleX="71279" custScaleY="73961" custLinFactX="-96780" custLinFactNeighborX="-100000" custLinFactNeighborY="4335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5129A80-A0A5-420F-84B0-AC6D82E166AC}" type="pres">
      <dgm:prSet presAssocID="{BB0CD54E-B58C-4CFB-8CC8-5B699A1B41C7}" presName="Accent9" presStyleCnt="0"/>
      <dgm:spPr/>
    </dgm:pt>
    <dgm:pt modelId="{8A56A375-902E-45ED-807E-4B8725C873CC}" type="pres">
      <dgm:prSet presAssocID="{BB0CD54E-B58C-4CFB-8CC8-5B699A1B41C7}" presName="AccentHold1" presStyleLbl="node1" presStyleIdx="10" presStyleCnt="15" custLinFactX="100000" custLinFactY="100000" custLinFactNeighborX="199958" custLinFactNeighborY="126035"/>
      <dgm:spPr/>
    </dgm:pt>
    <dgm:pt modelId="{43E55240-B435-445A-9FF0-0CE075E26E9B}" type="pres">
      <dgm:prSet presAssocID="{BB0CD54E-B58C-4CFB-8CC8-5B699A1B41C7}" presName="Accent10" presStyleCnt="0"/>
      <dgm:spPr/>
    </dgm:pt>
    <dgm:pt modelId="{9574E276-3C5C-4BA5-BD80-75D67D35E6A2}" type="pres">
      <dgm:prSet presAssocID="{BB0CD54E-B58C-4CFB-8CC8-5B699A1B41C7}" presName="AccentHold2" presStyleLbl="node1" presStyleIdx="11" presStyleCnt="15" custLinFactX="27363" custLinFactY="-100000" custLinFactNeighborX="100000" custLinFactNeighborY="-169562"/>
      <dgm:spPr>
        <a:solidFill>
          <a:srgbClr val="739BCB"/>
        </a:solidFill>
      </dgm:spPr>
    </dgm:pt>
    <dgm:pt modelId="{819A1A6A-5D3C-43DE-9744-6819BDAC9994}" type="pres">
      <dgm:prSet presAssocID="{BB0CD54E-B58C-4CFB-8CC8-5B699A1B41C7}" presName="Accent11" presStyleCnt="0"/>
      <dgm:spPr/>
    </dgm:pt>
    <dgm:pt modelId="{81698BC3-306B-42B7-B02B-B649305DA650}" type="pres">
      <dgm:prSet presAssocID="{BB0CD54E-B58C-4CFB-8CC8-5B699A1B41C7}" presName="AccentHold3" presStyleLbl="node1" presStyleIdx="12" presStyleCnt="15" custLinFactY="-79023" custLinFactNeighborX="-46116" custLinFactNeighborY="-100000"/>
      <dgm:spPr>
        <a:solidFill>
          <a:srgbClr val="739BCB"/>
        </a:solidFill>
      </dgm:spPr>
    </dgm:pt>
    <dgm:pt modelId="{B7112F68-F7EB-43CE-852D-48BFFCF84C40}" type="pres">
      <dgm:prSet presAssocID="{889E4F40-EEE3-488A-B50C-271BD8F2E76F}" presName="Child3" presStyleLbl="node1" presStyleIdx="13" presStyleCnt="15" custScaleX="66038" custScaleY="66075" custLinFactX="-154423" custLinFactNeighborX="-200000" custLinFactNeighborY="-1209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C3C0A609-01E3-46B1-B830-C63E41203BD6}" type="pres">
      <dgm:prSet presAssocID="{889E4F40-EEE3-488A-B50C-271BD8F2E76F}" presName="Accent12" presStyleCnt="0"/>
      <dgm:spPr/>
    </dgm:pt>
    <dgm:pt modelId="{1E363C2E-8AE0-49C4-A4DB-72130526D75C}" type="pres">
      <dgm:prSet presAssocID="{889E4F40-EEE3-488A-B50C-271BD8F2E76F}" presName="AccentHold1" presStyleLbl="node1" presStyleIdx="14" presStyleCnt="15"/>
      <dgm:spPr/>
    </dgm:pt>
  </dgm:ptLst>
  <dgm:cxnLst>
    <dgm:cxn modelId="{EA5080A8-126F-448A-9498-B872C8973E4E}" type="presOf" srcId="{BB0CD54E-B58C-4CFB-8CC8-5B699A1B41C7}" destId="{C5FE424C-18C6-4A6E-8402-2F1256FC779E}" srcOrd="0" destOrd="0" presId="urn:microsoft.com/office/officeart/2009/3/layout/CircleRelationship"/>
    <dgm:cxn modelId="{4A79CAB8-AAB2-4BFC-A275-517E2C4563A1}" type="presOf" srcId="{4260D278-8F20-41D2-8515-EF2C20088A74}" destId="{E6C57035-E0D4-49FF-886D-BB3A267F2DE4}" srcOrd="0" destOrd="0" presId="urn:microsoft.com/office/officeart/2009/3/layout/CircleRelationship"/>
    <dgm:cxn modelId="{8BCAE5B1-C8C3-4FC2-A934-39CFFABFBAB3}" srcId="{DF2207A4-7A85-4124-907F-9A4F734595EA}" destId="{4260D278-8F20-41D2-8515-EF2C20088A74}" srcOrd="0" destOrd="0" parTransId="{8479761B-1866-4038-8986-5A733452A987}" sibTransId="{81F1E1F5-9AB1-4171-B9D3-C4374106E705}"/>
    <dgm:cxn modelId="{26C2E3DB-B760-41F5-9C27-97676A7CFF09}" srcId="{DF2207A4-7A85-4124-907F-9A4F734595EA}" destId="{BB0CD54E-B58C-4CFB-8CC8-5B699A1B41C7}" srcOrd="1" destOrd="0" parTransId="{334D5950-FA9A-4D32-98C9-9A0730F08E1D}" sibTransId="{83A70DE0-27DE-47D6-897B-45CEA0F6D685}"/>
    <dgm:cxn modelId="{97FDE736-3128-41D7-A2EB-8A667670ACC7}" srcId="{A0C68537-C326-4A78-B67E-99FBA4A0C95D}" destId="{3F4BA3BE-6442-427C-9F0B-89CF2D1D6731}" srcOrd="1" destOrd="0" parTransId="{10EA627F-AF71-4E3C-B19A-42857162A9A5}" sibTransId="{12558540-33A3-4F08-B438-A0DA62B2FF6B}"/>
    <dgm:cxn modelId="{DF8E133A-0AA5-4313-BAF3-B09C58BF952E}" type="presOf" srcId="{DF2207A4-7A85-4124-907F-9A4F734595EA}" destId="{5EBCA178-C278-4DFB-93C3-EBB371266A0C}" srcOrd="0" destOrd="0" presId="urn:microsoft.com/office/officeart/2009/3/layout/CircleRelationship"/>
    <dgm:cxn modelId="{1C5A4779-8529-4D38-95DF-BA86E6F225DE}" type="presOf" srcId="{A0C68537-C326-4A78-B67E-99FBA4A0C95D}" destId="{564AF1D9-0B3E-434F-93DB-B74E1E6C4667}" srcOrd="0" destOrd="0" presId="urn:microsoft.com/office/officeart/2009/3/layout/CircleRelationship"/>
    <dgm:cxn modelId="{C872B405-4F58-4ECA-BAB8-DBE86E188F19}" type="presOf" srcId="{889E4F40-EEE3-488A-B50C-271BD8F2E76F}" destId="{B7112F68-F7EB-43CE-852D-48BFFCF84C40}" srcOrd="0" destOrd="0" presId="urn:microsoft.com/office/officeart/2009/3/layout/CircleRelationship"/>
    <dgm:cxn modelId="{3CA30A94-9D3F-444F-8E2F-BCDD853B42FF}" srcId="{A0C68537-C326-4A78-B67E-99FBA4A0C95D}" destId="{DF2207A4-7A85-4124-907F-9A4F734595EA}" srcOrd="0" destOrd="0" parTransId="{019949D4-A95E-46CD-A4E3-D06E2F3A1DDC}" sibTransId="{8805DDFA-A755-4339-81CD-CF9B98DBDB2A}"/>
    <dgm:cxn modelId="{8C89AEFC-C1AE-42D4-956F-4F1E07ED6398}" srcId="{DF2207A4-7A85-4124-907F-9A4F734595EA}" destId="{889E4F40-EEE3-488A-B50C-271BD8F2E76F}" srcOrd="2" destOrd="0" parTransId="{CAF28FDC-DF89-407B-9C81-1317ED362D49}" sibTransId="{4E809F99-B8D4-46F5-A77F-84BEC37BE498}"/>
    <dgm:cxn modelId="{68328B0E-4DA4-4931-B476-C6797001C0D6}" type="presParOf" srcId="{564AF1D9-0B3E-434F-93DB-B74E1E6C4667}" destId="{5EBCA178-C278-4DFB-93C3-EBB371266A0C}" srcOrd="0" destOrd="0" presId="urn:microsoft.com/office/officeart/2009/3/layout/CircleRelationship"/>
    <dgm:cxn modelId="{F239CF17-8CB7-43E4-8E6C-BD6EC94104C6}" type="presParOf" srcId="{564AF1D9-0B3E-434F-93DB-B74E1E6C4667}" destId="{F5C94FA1-C4DF-4171-8E98-F896365AD44F}" srcOrd="1" destOrd="0" presId="urn:microsoft.com/office/officeart/2009/3/layout/CircleRelationship"/>
    <dgm:cxn modelId="{959EC808-9A67-4F2D-B2E5-130370BC84F6}" type="presParOf" srcId="{564AF1D9-0B3E-434F-93DB-B74E1E6C4667}" destId="{D5A56805-E1B9-4C22-8E9F-144DD9DA07EE}" srcOrd="2" destOrd="0" presId="urn:microsoft.com/office/officeart/2009/3/layout/CircleRelationship"/>
    <dgm:cxn modelId="{158DE8BD-D2D1-432A-BB5A-7EC79E9673BE}" type="presParOf" srcId="{564AF1D9-0B3E-434F-93DB-B74E1E6C4667}" destId="{15948EEF-837E-4B0D-BBD0-EBA22909B264}" srcOrd="3" destOrd="0" presId="urn:microsoft.com/office/officeart/2009/3/layout/CircleRelationship"/>
    <dgm:cxn modelId="{BF932DC4-7FFA-417D-B3D1-A5C955F41849}" type="presParOf" srcId="{564AF1D9-0B3E-434F-93DB-B74E1E6C4667}" destId="{46AD4D27-CB8B-4EFB-80AD-F8992545A7DB}" srcOrd="4" destOrd="0" presId="urn:microsoft.com/office/officeart/2009/3/layout/CircleRelationship"/>
    <dgm:cxn modelId="{913180D8-922B-4B94-9A1F-F22B8A581E03}" type="presParOf" srcId="{564AF1D9-0B3E-434F-93DB-B74E1E6C4667}" destId="{852DD811-6A3D-465A-978F-C73C78CED54F}" srcOrd="5" destOrd="0" presId="urn:microsoft.com/office/officeart/2009/3/layout/CircleRelationship"/>
    <dgm:cxn modelId="{1A4917DD-36A4-4112-81E0-87A491F3A1A5}" type="presParOf" srcId="{564AF1D9-0B3E-434F-93DB-B74E1E6C4667}" destId="{A75A65CA-325B-4139-BBB9-0774790D1EEF}" srcOrd="6" destOrd="0" presId="urn:microsoft.com/office/officeart/2009/3/layout/CircleRelationship"/>
    <dgm:cxn modelId="{E172E604-FB66-466C-8D84-9CA3D5BCD92B}" type="presParOf" srcId="{564AF1D9-0B3E-434F-93DB-B74E1E6C4667}" destId="{E6C57035-E0D4-49FF-886D-BB3A267F2DE4}" srcOrd="7" destOrd="0" presId="urn:microsoft.com/office/officeart/2009/3/layout/CircleRelationship"/>
    <dgm:cxn modelId="{23B78909-A036-46DA-AEB2-75EFF7177C55}" type="presParOf" srcId="{564AF1D9-0B3E-434F-93DB-B74E1E6C4667}" destId="{DCF04FA5-F790-4EF6-AF43-FB8AFCB3D67F}" srcOrd="8" destOrd="0" presId="urn:microsoft.com/office/officeart/2009/3/layout/CircleRelationship"/>
    <dgm:cxn modelId="{82B8BCFE-EE0D-41A0-B8B9-E4357A07FB6A}" type="presParOf" srcId="{DCF04FA5-F790-4EF6-AF43-FB8AFCB3D67F}" destId="{46E91586-D6B4-4D09-8A20-E4CBB2817431}" srcOrd="0" destOrd="0" presId="urn:microsoft.com/office/officeart/2009/3/layout/CircleRelationship"/>
    <dgm:cxn modelId="{A09ED2F1-4E42-4A72-BC54-E0AC718ECEEB}" type="presParOf" srcId="{564AF1D9-0B3E-434F-93DB-B74E1E6C4667}" destId="{4701304E-3E2A-4C8E-8102-5C23D80DF05C}" srcOrd="9" destOrd="0" presId="urn:microsoft.com/office/officeart/2009/3/layout/CircleRelationship"/>
    <dgm:cxn modelId="{C4325F7F-585C-494D-B2C1-1FAA207F2E88}" type="presParOf" srcId="{4701304E-3E2A-4C8E-8102-5C23D80DF05C}" destId="{1A56BAC2-2158-4152-B3A9-D7386728D95F}" srcOrd="0" destOrd="0" presId="urn:microsoft.com/office/officeart/2009/3/layout/CircleRelationship"/>
    <dgm:cxn modelId="{237F4720-DA86-4B2E-AF73-4CD202EB594F}" type="presParOf" srcId="{564AF1D9-0B3E-434F-93DB-B74E1E6C4667}" destId="{C5FE424C-18C6-4A6E-8402-2F1256FC779E}" srcOrd="10" destOrd="0" presId="urn:microsoft.com/office/officeart/2009/3/layout/CircleRelationship"/>
    <dgm:cxn modelId="{C6087258-CAAD-49E8-B4CE-7CC71B44FE6B}" type="presParOf" srcId="{564AF1D9-0B3E-434F-93DB-B74E1E6C4667}" destId="{15129A80-A0A5-420F-84B0-AC6D82E166AC}" srcOrd="11" destOrd="0" presId="urn:microsoft.com/office/officeart/2009/3/layout/CircleRelationship"/>
    <dgm:cxn modelId="{2BB972CF-4C7E-4024-96FF-664FD370610A}" type="presParOf" srcId="{15129A80-A0A5-420F-84B0-AC6D82E166AC}" destId="{8A56A375-902E-45ED-807E-4B8725C873CC}" srcOrd="0" destOrd="0" presId="urn:microsoft.com/office/officeart/2009/3/layout/CircleRelationship"/>
    <dgm:cxn modelId="{59CB6D7E-47B2-45EB-BE12-84004CF2EAC2}" type="presParOf" srcId="{564AF1D9-0B3E-434F-93DB-B74E1E6C4667}" destId="{43E55240-B435-445A-9FF0-0CE075E26E9B}" srcOrd="12" destOrd="0" presId="urn:microsoft.com/office/officeart/2009/3/layout/CircleRelationship"/>
    <dgm:cxn modelId="{4995ABBA-EDD0-4DBC-8C8A-698DCED48344}" type="presParOf" srcId="{43E55240-B435-445A-9FF0-0CE075E26E9B}" destId="{9574E276-3C5C-4BA5-BD80-75D67D35E6A2}" srcOrd="0" destOrd="0" presId="urn:microsoft.com/office/officeart/2009/3/layout/CircleRelationship"/>
    <dgm:cxn modelId="{46183779-4B76-4841-9506-76CD78C204E5}" type="presParOf" srcId="{564AF1D9-0B3E-434F-93DB-B74E1E6C4667}" destId="{819A1A6A-5D3C-43DE-9744-6819BDAC9994}" srcOrd="13" destOrd="0" presId="urn:microsoft.com/office/officeart/2009/3/layout/CircleRelationship"/>
    <dgm:cxn modelId="{65F5FA6F-9395-4AB8-9FF3-9036D0B3C48E}" type="presParOf" srcId="{819A1A6A-5D3C-43DE-9744-6819BDAC9994}" destId="{81698BC3-306B-42B7-B02B-B649305DA650}" srcOrd="0" destOrd="0" presId="urn:microsoft.com/office/officeart/2009/3/layout/CircleRelationship"/>
    <dgm:cxn modelId="{5A2F1112-AEA8-4D9E-A6F9-909D78AF6E88}" type="presParOf" srcId="{564AF1D9-0B3E-434F-93DB-B74E1E6C4667}" destId="{B7112F68-F7EB-43CE-852D-48BFFCF84C40}" srcOrd="14" destOrd="0" presId="urn:microsoft.com/office/officeart/2009/3/layout/CircleRelationship"/>
    <dgm:cxn modelId="{88AD275E-3C31-4B5A-AA1D-DF5E4902561F}" type="presParOf" srcId="{564AF1D9-0B3E-434F-93DB-B74E1E6C4667}" destId="{C3C0A609-01E3-46B1-B830-C63E41203BD6}" srcOrd="15" destOrd="0" presId="urn:microsoft.com/office/officeart/2009/3/layout/CircleRelationship"/>
    <dgm:cxn modelId="{46A78E46-2941-4009-B588-C3391C88DA57}" type="presParOf" srcId="{C3C0A609-01E3-46B1-B830-C63E41203BD6}" destId="{1E363C2E-8AE0-49C4-A4DB-72130526D75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67397-0126-4D74-9235-2D3F740107D2}" type="doc">
      <dgm:prSet loTypeId="urn:microsoft.com/office/officeart/2005/8/layout/process3#1" loCatId="process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9DFB8F5A-355B-4F0C-9100-83D689A1FF65}">
      <dgm:prSet phldrT="[文本]"/>
      <dgm:spPr/>
      <dgm:t>
        <a:bodyPr/>
        <a:lstStyle/>
        <a:p>
          <a:r>
            <a:rPr lang="en-US" altLang="zh-CN" b="1" dirty="0" smtClean="0"/>
            <a:t>Optimize Flask</a:t>
          </a:r>
          <a:endParaRPr lang="zh-CN" altLang="en-US" b="1" dirty="0"/>
        </a:p>
      </dgm:t>
    </dgm:pt>
    <dgm:pt modelId="{E69A4257-ADFD-43BB-BEEA-CEBC35E77A6E}" type="parTrans" cxnId="{4F3AA975-D36C-470F-947F-B2CD8F87BF3F}">
      <dgm:prSet/>
      <dgm:spPr/>
      <dgm:t>
        <a:bodyPr/>
        <a:lstStyle/>
        <a:p>
          <a:endParaRPr lang="zh-CN" altLang="en-US"/>
        </a:p>
      </dgm:t>
    </dgm:pt>
    <dgm:pt modelId="{22E6863B-5FFB-4FEC-83CB-5EB7EAB43FE8}" type="sibTrans" cxnId="{4F3AA975-D36C-470F-947F-B2CD8F87BF3F}">
      <dgm:prSet/>
      <dgm:spPr/>
      <dgm:t>
        <a:bodyPr/>
        <a:lstStyle/>
        <a:p>
          <a:endParaRPr lang="zh-CN" altLang="en-US"/>
        </a:p>
      </dgm:t>
    </dgm:pt>
    <dgm:pt modelId="{A119892F-CA02-4928-9ADA-7F8B87026E29}">
      <dgm:prSet phldrT="[文本]"/>
      <dgm:spPr/>
      <dgm:t>
        <a:bodyPr/>
        <a:lstStyle/>
        <a:p>
          <a:pPr algn="l"/>
          <a:r>
            <a:rPr lang="en-US" altLang="zh-CN" dirty="0" smtClean="0"/>
            <a:t>Providing information and specific advice</a:t>
          </a:r>
          <a:endParaRPr lang="zh-CN" altLang="en-US" dirty="0"/>
        </a:p>
      </dgm:t>
    </dgm:pt>
    <dgm:pt modelId="{5BEF2FFF-C7C4-4B2F-B5E5-CD05A6F17880}" type="parTrans" cxnId="{6D747F79-605E-40B1-A5FA-237C75FDF6AE}">
      <dgm:prSet/>
      <dgm:spPr/>
      <dgm:t>
        <a:bodyPr/>
        <a:lstStyle/>
        <a:p>
          <a:endParaRPr lang="zh-CN" altLang="en-US"/>
        </a:p>
      </dgm:t>
    </dgm:pt>
    <dgm:pt modelId="{9CEE043F-886D-4359-9AB5-F9484D6FBCE7}" type="sibTrans" cxnId="{6D747F79-605E-40B1-A5FA-237C75FDF6AE}">
      <dgm:prSet/>
      <dgm:spPr/>
      <dgm:t>
        <a:bodyPr/>
        <a:lstStyle/>
        <a:p>
          <a:endParaRPr lang="zh-CN" altLang="en-US"/>
        </a:p>
      </dgm:t>
    </dgm:pt>
    <dgm:pt modelId="{9B5BD8B9-7B29-450A-A4B0-88B13A2E2426}">
      <dgm:prSet phldrT="[文本]"/>
      <dgm:spPr/>
      <dgm:t>
        <a:bodyPr/>
        <a:lstStyle/>
        <a:p>
          <a:r>
            <a:rPr lang="en-US" altLang="zh-CN" b="1" dirty="0" smtClean="0"/>
            <a:t>Update models</a:t>
          </a:r>
          <a:endParaRPr lang="zh-CN" altLang="en-US" b="1" dirty="0"/>
        </a:p>
      </dgm:t>
    </dgm:pt>
    <dgm:pt modelId="{E09CD98E-602C-4858-938F-335E04B0BDB7}" type="parTrans" cxnId="{F9A85FCE-477D-482E-B9AA-72417EC4001D}">
      <dgm:prSet/>
      <dgm:spPr/>
      <dgm:t>
        <a:bodyPr/>
        <a:lstStyle/>
        <a:p>
          <a:endParaRPr lang="zh-CN" altLang="en-US"/>
        </a:p>
      </dgm:t>
    </dgm:pt>
    <dgm:pt modelId="{1F6364F0-4E32-4883-B66C-F4D2C7E77678}" type="sibTrans" cxnId="{F9A85FCE-477D-482E-B9AA-72417EC4001D}">
      <dgm:prSet/>
      <dgm:spPr/>
      <dgm:t>
        <a:bodyPr/>
        <a:lstStyle/>
        <a:p>
          <a:endParaRPr lang="zh-CN" altLang="en-US"/>
        </a:p>
      </dgm:t>
    </dgm:pt>
    <dgm:pt modelId="{045C369D-022C-49E8-800C-EC01200870B0}">
      <dgm:prSet phldrT="[文本]"/>
      <dgm:spPr/>
      <dgm:t>
        <a:bodyPr/>
        <a:lstStyle/>
        <a:p>
          <a:r>
            <a:rPr lang="en-US" altLang="zh-CN" dirty="0" smtClean="0"/>
            <a:t>Use easily available data </a:t>
          </a:r>
          <a:endParaRPr lang="zh-CN" altLang="en-US" dirty="0"/>
        </a:p>
      </dgm:t>
    </dgm:pt>
    <dgm:pt modelId="{5AB6A046-6E96-461C-B5D8-AF3E55653A91}" type="parTrans" cxnId="{F61EC1D2-40A2-4CE4-B697-70CD4708848D}">
      <dgm:prSet/>
      <dgm:spPr/>
      <dgm:t>
        <a:bodyPr/>
        <a:lstStyle/>
        <a:p>
          <a:endParaRPr lang="zh-CN" altLang="en-US"/>
        </a:p>
      </dgm:t>
    </dgm:pt>
    <dgm:pt modelId="{59BEEC36-83EF-4D58-BF71-92AFA8EFECEC}" type="sibTrans" cxnId="{F61EC1D2-40A2-4CE4-B697-70CD4708848D}">
      <dgm:prSet/>
      <dgm:spPr/>
      <dgm:t>
        <a:bodyPr/>
        <a:lstStyle/>
        <a:p>
          <a:endParaRPr lang="zh-CN" altLang="en-US"/>
        </a:p>
      </dgm:t>
    </dgm:pt>
    <dgm:pt modelId="{C3EC5686-A4E7-4E20-BD62-FE59A2533A4E}">
      <dgm:prSet phldrT="[文本]"/>
      <dgm:spPr/>
      <dgm:t>
        <a:bodyPr/>
        <a:lstStyle/>
        <a:p>
          <a:r>
            <a:rPr lang="en-US" altLang="zh-CN" b="1" dirty="0" smtClean="0"/>
            <a:t>Reduce Diabetes</a:t>
          </a:r>
          <a:endParaRPr lang="zh-CN" altLang="en-US" b="1" dirty="0"/>
        </a:p>
      </dgm:t>
    </dgm:pt>
    <dgm:pt modelId="{4A1F7FFC-44D9-47AB-91C9-1E3D4D0618B2}" type="parTrans" cxnId="{3ECBCCA2-1E17-49FD-AE8D-1566739F1A4E}">
      <dgm:prSet/>
      <dgm:spPr/>
      <dgm:t>
        <a:bodyPr/>
        <a:lstStyle/>
        <a:p>
          <a:endParaRPr lang="zh-CN" altLang="en-US"/>
        </a:p>
      </dgm:t>
    </dgm:pt>
    <dgm:pt modelId="{7C4013B9-5101-451D-97F8-F350D3ADBC9C}" type="sibTrans" cxnId="{3ECBCCA2-1E17-49FD-AE8D-1566739F1A4E}">
      <dgm:prSet/>
      <dgm:spPr/>
      <dgm:t>
        <a:bodyPr/>
        <a:lstStyle/>
        <a:p>
          <a:endParaRPr lang="zh-CN" altLang="en-US"/>
        </a:p>
      </dgm:t>
    </dgm:pt>
    <dgm:pt modelId="{E87CB092-63D1-43F3-8B4A-BA3D96A344E6}">
      <dgm:prSet phldrT="[文本]"/>
      <dgm:spPr/>
      <dgm:t>
        <a:bodyPr/>
        <a:lstStyle/>
        <a:p>
          <a:r>
            <a:rPr lang="en-US" altLang="zh-CN" dirty="0" smtClean="0"/>
            <a:t>To be Continue……</a:t>
          </a:r>
          <a:endParaRPr lang="zh-CN" altLang="en-US" dirty="0"/>
        </a:p>
      </dgm:t>
    </dgm:pt>
    <dgm:pt modelId="{3CB09EA6-624D-42EA-89B6-9F3A1A096594}" type="parTrans" cxnId="{1190B6F4-3811-428D-AEEB-AC2242CC0DEB}">
      <dgm:prSet/>
      <dgm:spPr/>
      <dgm:t>
        <a:bodyPr/>
        <a:lstStyle/>
        <a:p>
          <a:endParaRPr lang="zh-CN" altLang="en-US"/>
        </a:p>
      </dgm:t>
    </dgm:pt>
    <dgm:pt modelId="{B50882E0-7878-4462-9853-CF9187EE124A}" type="sibTrans" cxnId="{1190B6F4-3811-428D-AEEB-AC2242CC0DEB}">
      <dgm:prSet/>
      <dgm:spPr/>
      <dgm:t>
        <a:bodyPr/>
        <a:lstStyle/>
        <a:p>
          <a:endParaRPr lang="zh-CN" altLang="en-US"/>
        </a:p>
      </dgm:t>
    </dgm:pt>
    <dgm:pt modelId="{48BEC328-CAD5-4944-B333-E48D1A80238B}" type="pres">
      <dgm:prSet presAssocID="{FD267397-0126-4D74-9235-2D3F740107D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11534F9-899B-41D3-AB2E-ECC05F097008}" type="pres">
      <dgm:prSet presAssocID="{9DFB8F5A-355B-4F0C-9100-83D689A1FF65}" presName="composite" presStyleCnt="0"/>
      <dgm:spPr/>
    </dgm:pt>
    <dgm:pt modelId="{0853047E-1C2C-44C2-A804-3CD84F3FBCCF}" type="pres">
      <dgm:prSet presAssocID="{9DFB8F5A-355B-4F0C-9100-83D689A1FF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9248A-D733-4420-90F7-5E23038E49EE}" type="pres">
      <dgm:prSet presAssocID="{9DFB8F5A-355B-4F0C-9100-83D689A1FF65}" presName="parSh" presStyleLbl="node1" presStyleIdx="0" presStyleCnt="3" custScaleX="97421" custScaleY="115347"/>
      <dgm:spPr/>
      <dgm:t>
        <a:bodyPr/>
        <a:lstStyle/>
        <a:p>
          <a:endParaRPr lang="zh-CN" altLang="en-US"/>
        </a:p>
      </dgm:t>
    </dgm:pt>
    <dgm:pt modelId="{043F6C3C-B9DA-4D9F-8C95-4D7055C17CB4}" type="pres">
      <dgm:prSet presAssocID="{9DFB8F5A-355B-4F0C-9100-83D689A1FF65}" presName="desTx" presStyleLbl="fgAcc1" presStyleIdx="0" presStyleCnt="3" custScaleX="119421" custScaleY="66190" custLinFactNeighborX="-2975" custLinFactNeighborY="-183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E16EB3-C6C2-4A52-8E9F-70655952FA04}" type="pres">
      <dgm:prSet presAssocID="{22E6863B-5FFB-4FEC-83CB-5EB7EAB43FE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67B810-E7AC-460C-9B01-1E864E4C4DFB}" type="pres">
      <dgm:prSet presAssocID="{22E6863B-5FFB-4FEC-83CB-5EB7EAB43FE8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4607B90A-49C3-4857-8B02-2F985AF6D9E5}" type="pres">
      <dgm:prSet presAssocID="{9B5BD8B9-7B29-450A-A4B0-88B13A2E2426}" presName="composite" presStyleCnt="0"/>
      <dgm:spPr/>
    </dgm:pt>
    <dgm:pt modelId="{2A7291DE-F203-46AD-AD30-B74C6A6A93AA}" type="pres">
      <dgm:prSet presAssocID="{9B5BD8B9-7B29-450A-A4B0-88B13A2E242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DB388A-AA4B-4F7A-8D4B-328C01EB654B}" type="pres">
      <dgm:prSet presAssocID="{9B5BD8B9-7B29-450A-A4B0-88B13A2E2426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B4B7D46A-DF54-48D9-BB14-B649EF518589}" type="pres">
      <dgm:prSet presAssocID="{9B5BD8B9-7B29-450A-A4B0-88B13A2E2426}" presName="desTx" presStyleLbl="fgAcc1" presStyleIdx="1" presStyleCnt="3" custScaleX="122960" custScaleY="68346" custLinFactNeighborX="-1045" custLinFactNeighborY="-139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F01F92-5502-4F64-8CBD-46E132370617}" type="pres">
      <dgm:prSet presAssocID="{1F6364F0-4E32-4883-B66C-F4D2C7E77678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CBB2738D-AF1A-42E6-B62A-5F083C27C68C}" type="pres">
      <dgm:prSet presAssocID="{1F6364F0-4E32-4883-B66C-F4D2C7E77678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04959648-D868-40D0-915C-0731FB9C0474}" type="pres">
      <dgm:prSet presAssocID="{C3EC5686-A4E7-4E20-BD62-FE59A2533A4E}" presName="composite" presStyleCnt="0"/>
      <dgm:spPr/>
    </dgm:pt>
    <dgm:pt modelId="{400C4659-FFE7-49A6-A11D-2FFA9143C15C}" type="pres">
      <dgm:prSet presAssocID="{C3EC5686-A4E7-4E20-BD62-FE59A2533A4E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94B44F-CEA3-4161-B01E-2F5516CD93D0}" type="pres">
      <dgm:prSet presAssocID="{C3EC5686-A4E7-4E20-BD62-FE59A2533A4E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1F53F221-403F-48CC-9415-C94A7CE16735}" type="pres">
      <dgm:prSet presAssocID="{C3EC5686-A4E7-4E20-BD62-FE59A2533A4E}" presName="desTx" presStyleLbl="fgAcc1" presStyleIdx="2" presStyleCnt="3" custScaleX="111805" custScaleY="70696" custLinFactNeighborX="-3370" custLinFactNeighborY="-127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705F6E-5D3B-4717-AFC3-23ACD165135F}" type="presOf" srcId="{1F6364F0-4E32-4883-B66C-F4D2C7E77678}" destId="{FBF01F92-5502-4F64-8CBD-46E132370617}" srcOrd="0" destOrd="0" presId="urn:microsoft.com/office/officeart/2005/8/layout/process3#1"/>
    <dgm:cxn modelId="{631A8B1A-2601-476B-9314-4D887246961F}" type="presOf" srcId="{045C369D-022C-49E8-800C-EC01200870B0}" destId="{B4B7D46A-DF54-48D9-BB14-B649EF518589}" srcOrd="0" destOrd="0" presId="urn:microsoft.com/office/officeart/2005/8/layout/process3#1"/>
    <dgm:cxn modelId="{2E990D06-2A8E-4722-A29D-CC55492266AB}" type="presOf" srcId="{9DFB8F5A-355B-4F0C-9100-83D689A1FF65}" destId="{0853047E-1C2C-44C2-A804-3CD84F3FBCCF}" srcOrd="0" destOrd="0" presId="urn:microsoft.com/office/officeart/2005/8/layout/process3#1"/>
    <dgm:cxn modelId="{F7ADEC07-1EB3-4453-891D-4302B1F860AF}" type="presOf" srcId="{1F6364F0-4E32-4883-B66C-F4D2C7E77678}" destId="{CBB2738D-AF1A-42E6-B62A-5F083C27C68C}" srcOrd="1" destOrd="0" presId="urn:microsoft.com/office/officeart/2005/8/layout/process3#1"/>
    <dgm:cxn modelId="{39F3176A-2202-434E-94DD-6B9D0CE4347D}" type="presOf" srcId="{22E6863B-5FFB-4FEC-83CB-5EB7EAB43FE8}" destId="{BB67B810-E7AC-460C-9B01-1E864E4C4DFB}" srcOrd="1" destOrd="0" presId="urn:microsoft.com/office/officeart/2005/8/layout/process3#1"/>
    <dgm:cxn modelId="{F600155D-3366-4BD3-ACCA-80A1DB1B7A85}" type="presOf" srcId="{C3EC5686-A4E7-4E20-BD62-FE59A2533A4E}" destId="{400C4659-FFE7-49A6-A11D-2FFA9143C15C}" srcOrd="0" destOrd="0" presId="urn:microsoft.com/office/officeart/2005/8/layout/process3#1"/>
    <dgm:cxn modelId="{6D747F79-605E-40B1-A5FA-237C75FDF6AE}" srcId="{9DFB8F5A-355B-4F0C-9100-83D689A1FF65}" destId="{A119892F-CA02-4928-9ADA-7F8B87026E29}" srcOrd="0" destOrd="0" parTransId="{5BEF2FFF-C7C4-4B2F-B5E5-CD05A6F17880}" sibTransId="{9CEE043F-886D-4359-9AB5-F9484D6FBCE7}"/>
    <dgm:cxn modelId="{A11E390A-4052-4A33-9B9F-0C89CADBCFD8}" type="presOf" srcId="{9B5BD8B9-7B29-450A-A4B0-88B13A2E2426}" destId="{2A7291DE-F203-46AD-AD30-B74C6A6A93AA}" srcOrd="0" destOrd="0" presId="urn:microsoft.com/office/officeart/2005/8/layout/process3#1"/>
    <dgm:cxn modelId="{1190B6F4-3811-428D-AEEB-AC2242CC0DEB}" srcId="{C3EC5686-A4E7-4E20-BD62-FE59A2533A4E}" destId="{E87CB092-63D1-43F3-8B4A-BA3D96A344E6}" srcOrd="0" destOrd="0" parTransId="{3CB09EA6-624D-42EA-89B6-9F3A1A096594}" sibTransId="{B50882E0-7878-4462-9853-CF9187EE124A}"/>
    <dgm:cxn modelId="{4F3AA975-D36C-470F-947F-B2CD8F87BF3F}" srcId="{FD267397-0126-4D74-9235-2D3F740107D2}" destId="{9DFB8F5A-355B-4F0C-9100-83D689A1FF65}" srcOrd="0" destOrd="0" parTransId="{E69A4257-ADFD-43BB-BEEA-CEBC35E77A6E}" sibTransId="{22E6863B-5FFB-4FEC-83CB-5EB7EAB43FE8}"/>
    <dgm:cxn modelId="{3467523F-DA6B-4CAA-A42D-D3AEC119B5BA}" type="presOf" srcId="{FD267397-0126-4D74-9235-2D3F740107D2}" destId="{48BEC328-CAD5-4944-B333-E48D1A80238B}" srcOrd="0" destOrd="0" presId="urn:microsoft.com/office/officeart/2005/8/layout/process3#1"/>
    <dgm:cxn modelId="{3ECBCCA2-1E17-49FD-AE8D-1566739F1A4E}" srcId="{FD267397-0126-4D74-9235-2D3F740107D2}" destId="{C3EC5686-A4E7-4E20-BD62-FE59A2533A4E}" srcOrd="2" destOrd="0" parTransId="{4A1F7FFC-44D9-47AB-91C9-1E3D4D0618B2}" sibTransId="{7C4013B9-5101-451D-97F8-F350D3ADBC9C}"/>
    <dgm:cxn modelId="{F9A85FCE-477D-482E-B9AA-72417EC4001D}" srcId="{FD267397-0126-4D74-9235-2D3F740107D2}" destId="{9B5BD8B9-7B29-450A-A4B0-88B13A2E2426}" srcOrd="1" destOrd="0" parTransId="{E09CD98E-602C-4858-938F-335E04B0BDB7}" sibTransId="{1F6364F0-4E32-4883-B66C-F4D2C7E77678}"/>
    <dgm:cxn modelId="{502A73DA-568F-461B-BFA5-F924D3A65A75}" type="presOf" srcId="{9DFB8F5A-355B-4F0C-9100-83D689A1FF65}" destId="{03E9248A-D733-4420-90F7-5E23038E49EE}" srcOrd="1" destOrd="0" presId="urn:microsoft.com/office/officeart/2005/8/layout/process3#1"/>
    <dgm:cxn modelId="{A4557625-F666-494E-869A-1ABF9AC01A79}" type="presOf" srcId="{22E6863B-5FFB-4FEC-83CB-5EB7EAB43FE8}" destId="{71E16EB3-C6C2-4A52-8E9F-70655952FA04}" srcOrd="0" destOrd="0" presId="urn:microsoft.com/office/officeart/2005/8/layout/process3#1"/>
    <dgm:cxn modelId="{3579BE0B-AE36-498D-BFC6-948CEDB0D3A6}" type="presOf" srcId="{A119892F-CA02-4928-9ADA-7F8B87026E29}" destId="{043F6C3C-B9DA-4D9F-8C95-4D7055C17CB4}" srcOrd="0" destOrd="0" presId="urn:microsoft.com/office/officeart/2005/8/layout/process3#1"/>
    <dgm:cxn modelId="{EA19B4EC-96A0-4200-9F9E-96A0DF008787}" type="presOf" srcId="{E87CB092-63D1-43F3-8B4A-BA3D96A344E6}" destId="{1F53F221-403F-48CC-9415-C94A7CE16735}" srcOrd="0" destOrd="0" presId="urn:microsoft.com/office/officeart/2005/8/layout/process3#1"/>
    <dgm:cxn modelId="{2B19113B-E07B-4690-84FA-29440046FC0C}" type="presOf" srcId="{9B5BD8B9-7B29-450A-A4B0-88B13A2E2426}" destId="{06DB388A-AA4B-4F7A-8D4B-328C01EB654B}" srcOrd="1" destOrd="0" presId="urn:microsoft.com/office/officeart/2005/8/layout/process3#1"/>
    <dgm:cxn modelId="{F61EC1D2-40A2-4CE4-B697-70CD4708848D}" srcId="{9B5BD8B9-7B29-450A-A4B0-88B13A2E2426}" destId="{045C369D-022C-49E8-800C-EC01200870B0}" srcOrd="0" destOrd="0" parTransId="{5AB6A046-6E96-461C-B5D8-AF3E55653A91}" sibTransId="{59BEEC36-83EF-4D58-BF71-92AFA8EFECEC}"/>
    <dgm:cxn modelId="{54662F0C-5E89-4533-B60F-2E82C2984ACD}" type="presOf" srcId="{C3EC5686-A4E7-4E20-BD62-FE59A2533A4E}" destId="{F494B44F-CEA3-4161-B01E-2F5516CD93D0}" srcOrd="1" destOrd="0" presId="urn:microsoft.com/office/officeart/2005/8/layout/process3#1"/>
    <dgm:cxn modelId="{69D8DFEF-2E33-4A6B-8C23-24DE8400540B}" type="presParOf" srcId="{48BEC328-CAD5-4944-B333-E48D1A80238B}" destId="{111534F9-899B-41D3-AB2E-ECC05F097008}" srcOrd="0" destOrd="0" presId="urn:microsoft.com/office/officeart/2005/8/layout/process3#1"/>
    <dgm:cxn modelId="{88C9CAA0-9F06-42DF-9C3B-7DBD95174847}" type="presParOf" srcId="{111534F9-899B-41D3-AB2E-ECC05F097008}" destId="{0853047E-1C2C-44C2-A804-3CD84F3FBCCF}" srcOrd="0" destOrd="0" presId="urn:microsoft.com/office/officeart/2005/8/layout/process3#1"/>
    <dgm:cxn modelId="{C971A4E3-78A1-48C2-BD40-CE19EAE6C62B}" type="presParOf" srcId="{111534F9-899B-41D3-AB2E-ECC05F097008}" destId="{03E9248A-D733-4420-90F7-5E23038E49EE}" srcOrd="1" destOrd="0" presId="urn:microsoft.com/office/officeart/2005/8/layout/process3#1"/>
    <dgm:cxn modelId="{D8EDAD17-A96B-48D0-BE02-AF9A87D2BB81}" type="presParOf" srcId="{111534F9-899B-41D3-AB2E-ECC05F097008}" destId="{043F6C3C-B9DA-4D9F-8C95-4D7055C17CB4}" srcOrd="2" destOrd="0" presId="urn:microsoft.com/office/officeart/2005/8/layout/process3#1"/>
    <dgm:cxn modelId="{FBD03AAF-6D2B-46C7-BBD1-08B67351212F}" type="presParOf" srcId="{48BEC328-CAD5-4944-B333-E48D1A80238B}" destId="{71E16EB3-C6C2-4A52-8E9F-70655952FA04}" srcOrd="1" destOrd="0" presId="urn:microsoft.com/office/officeart/2005/8/layout/process3#1"/>
    <dgm:cxn modelId="{7769FD41-67F4-483B-8EB9-42FC10FA9DEE}" type="presParOf" srcId="{71E16EB3-C6C2-4A52-8E9F-70655952FA04}" destId="{BB67B810-E7AC-460C-9B01-1E864E4C4DFB}" srcOrd="0" destOrd="0" presId="urn:microsoft.com/office/officeart/2005/8/layout/process3#1"/>
    <dgm:cxn modelId="{F3658AB9-7E9D-4788-9AF8-70A7A3A70ED7}" type="presParOf" srcId="{48BEC328-CAD5-4944-B333-E48D1A80238B}" destId="{4607B90A-49C3-4857-8B02-2F985AF6D9E5}" srcOrd="2" destOrd="0" presId="urn:microsoft.com/office/officeart/2005/8/layout/process3#1"/>
    <dgm:cxn modelId="{F78242FB-9B5B-413C-9981-497E0B1B0407}" type="presParOf" srcId="{4607B90A-49C3-4857-8B02-2F985AF6D9E5}" destId="{2A7291DE-F203-46AD-AD30-B74C6A6A93AA}" srcOrd="0" destOrd="0" presId="urn:microsoft.com/office/officeart/2005/8/layout/process3#1"/>
    <dgm:cxn modelId="{D96D2A1E-3F63-4336-AF55-5C0151E6C559}" type="presParOf" srcId="{4607B90A-49C3-4857-8B02-2F985AF6D9E5}" destId="{06DB388A-AA4B-4F7A-8D4B-328C01EB654B}" srcOrd="1" destOrd="0" presId="urn:microsoft.com/office/officeart/2005/8/layout/process3#1"/>
    <dgm:cxn modelId="{ABA2BC9D-8225-40D5-A006-47423718E043}" type="presParOf" srcId="{4607B90A-49C3-4857-8B02-2F985AF6D9E5}" destId="{B4B7D46A-DF54-48D9-BB14-B649EF518589}" srcOrd="2" destOrd="0" presId="urn:microsoft.com/office/officeart/2005/8/layout/process3#1"/>
    <dgm:cxn modelId="{66850961-4920-4488-A326-ED4111CF9994}" type="presParOf" srcId="{48BEC328-CAD5-4944-B333-E48D1A80238B}" destId="{FBF01F92-5502-4F64-8CBD-46E132370617}" srcOrd="3" destOrd="0" presId="urn:microsoft.com/office/officeart/2005/8/layout/process3#1"/>
    <dgm:cxn modelId="{901EE342-09B6-4E6F-8071-942DA415A354}" type="presParOf" srcId="{FBF01F92-5502-4F64-8CBD-46E132370617}" destId="{CBB2738D-AF1A-42E6-B62A-5F083C27C68C}" srcOrd="0" destOrd="0" presId="urn:microsoft.com/office/officeart/2005/8/layout/process3#1"/>
    <dgm:cxn modelId="{12207E92-FE60-468B-98F7-F36C657C351C}" type="presParOf" srcId="{48BEC328-CAD5-4944-B333-E48D1A80238B}" destId="{04959648-D868-40D0-915C-0731FB9C0474}" srcOrd="4" destOrd="0" presId="urn:microsoft.com/office/officeart/2005/8/layout/process3#1"/>
    <dgm:cxn modelId="{EFA73FE2-A586-4508-90A2-62D4E6F23B43}" type="presParOf" srcId="{04959648-D868-40D0-915C-0731FB9C0474}" destId="{400C4659-FFE7-49A6-A11D-2FFA9143C15C}" srcOrd="0" destOrd="0" presId="urn:microsoft.com/office/officeart/2005/8/layout/process3#1"/>
    <dgm:cxn modelId="{7E7BD72E-F5EC-47EB-9A02-76484BA99384}" type="presParOf" srcId="{04959648-D868-40D0-915C-0731FB9C0474}" destId="{F494B44F-CEA3-4161-B01E-2F5516CD93D0}" srcOrd="1" destOrd="0" presId="urn:microsoft.com/office/officeart/2005/8/layout/process3#1"/>
    <dgm:cxn modelId="{2A75E048-403A-4B47-86D9-8A5425D3337A}" type="presParOf" srcId="{04959648-D868-40D0-915C-0731FB9C0474}" destId="{1F53F221-403F-48CC-9415-C94A7CE16735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CA178-C278-4DFB-93C3-EBB371266A0C}">
      <dsp:nvSpPr>
        <dsp:cNvPr id="0" name=""/>
        <dsp:cNvSpPr/>
      </dsp:nvSpPr>
      <dsp:spPr>
        <a:xfrm>
          <a:off x="3352786" y="3080345"/>
          <a:ext cx="3692155" cy="3728849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Diabetes</a:t>
          </a:r>
          <a:endParaRPr lang="zh-CN" altLang="en-US" sz="4800" kern="1200" dirty="0"/>
        </a:p>
      </dsp:txBody>
      <dsp:txXfrm>
        <a:off x="3893490" y="3626422"/>
        <a:ext cx="2610747" cy="2636695"/>
      </dsp:txXfrm>
    </dsp:sp>
    <dsp:sp modelId="{F5C94FA1-C4DF-4171-8E98-F896365AD44F}">
      <dsp:nvSpPr>
        <dsp:cNvPr id="0" name=""/>
        <dsp:cNvSpPr/>
      </dsp:nvSpPr>
      <dsp:spPr>
        <a:xfrm>
          <a:off x="7162797" y="871479"/>
          <a:ext cx="978900" cy="979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56805-E1B9-4C22-8E9F-144DD9DA07EE}">
      <dsp:nvSpPr>
        <dsp:cNvPr id="0" name=""/>
        <dsp:cNvSpPr/>
      </dsp:nvSpPr>
      <dsp:spPr>
        <a:xfrm>
          <a:off x="4724397" y="7734306"/>
          <a:ext cx="204611" cy="1411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48EEF-837E-4B0D-BBD0-EBA22909B264}">
      <dsp:nvSpPr>
        <dsp:cNvPr id="0" name=""/>
        <dsp:cNvSpPr/>
      </dsp:nvSpPr>
      <dsp:spPr>
        <a:xfrm>
          <a:off x="12877693" y="4045456"/>
          <a:ext cx="709792" cy="709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4D27-CB8B-4EFB-80AD-F8992545A7DB}">
      <dsp:nvSpPr>
        <dsp:cNvPr id="0" name=""/>
        <dsp:cNvSpPr/>
      </dsp:nvSpPr>
      <dsp:spPr>
        <a:xfrm>
          <a:off x="5410199" y="8955180"/>
          <a:ext cx="697505" cy="6970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DD811-6A3D-465A-978F-C73C78CED54F}">
      <dsp:nvSpPr>
        <dsp:cNvPr id="0" name=""/>
        <dsp:cNvSpPr/>
      </dsp:nvSpPr>
      <dsp:spPr>
        <a:xfrm>
          <a:off x="4343400" y="2775658"/>
          <a:ext cx="357004" cy="356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A65CA-325B-4139-BBB9-0774790D1EEF}">
      <dsp:nvSpPr>
        <dsp:cNvPr id="0" name=""/>
        <dsp:cNvSpPr/>
      </dsp:nvSpPr>
      <dsp:spPr>
        <a:xfrm>
          <a:off x="5882350" y="7176887"/>
          <a:ext cx="366047" cy="405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57035-E0D4-49FF-886D-BB3A267F2DE4}">
      <dsp:nvSpPr>
        <dsp:cNvPr id="0" name=""/>
        <dsp:cNvSpPr/>
      </dsp:nvSpPr>
      <dsp:spPr>
        <a:xfrm>
          <a:off x="1673270" y="2470872"/>
          <a:ext cx="2059060" cy="2092122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Death</a:t>
          </a:r>
          <a:endParaRPr lang="zh-CN" altLang="en-US" sz="2400" kern="1200" dirty="0"/>
        </a:p>
      </dsp:txBody>
      <dsp:txXfrm>
        <a:off x="1974812" y="2777256"/>
        <a:ext cx="1455976" cy="1479354"/>
      </dsp:txXfrm>
    </dsp:sp>
    <dsp:sp modelId="{46E91586-D6B4-4D09-8A20-E4CBB2817431}">
      <dsp:nvSpPr>
        <dsp:cNvPr id="0" name=""/>
        <dsp:cNvSpPr/>
      </dsp:nvSpPr>
      <dsp:spPr>
        <a:xfrm>
          <a:off x="5333997" y="1708859"/>
          <a:ext cx="978900" cy="979322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6BAC2-2158-4152-B3A9-D7386728D95F}">
      <dsp:nvSpPr>
        <dsp:cNvPr id="0" name=""/>
        <dsp:cNvSpPr/>
      </dsp:nvSpPr>
      <dsp:spPr>
        <a:xfrm>
          <a:off x="380995" y="4838695"/>
          <a:ext cx="1769966" cy="1770392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E424C-18C6-4A6E-8402-2F1256FC779E}">
      <dsp:nvSpPr>
        <dsp:cNvPr id="0" name=""/>
        <dsp:cNvSpPr/>
      </dsp:nvSpPr>
      <dsp:spPr>
        <a:xfrm>
          <a:off x="6685420" y="2394670"/>
          <a:ext cx="2551551" cy="2646951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Complications</a:t>
          </a:r>
          <a:endParaRPr lang="zh-CN" altLang="en-US" sz="2200" kern="1200" dirty="0"/>
        </a:p>
      </dsp:txBody>
      <dsp:txXfrm>
        <a:off x="7059086" y="2782307"/>
        <a:ext cx="1804219" cy="1871677"/>
      </dsp:txXfrm>
    </dsp:sp>
    <dsp:sp modelId="{8A56A375-902E-45ED-807E-4B8725C873CC}">
      <dsp:nvSpPr>
        <dsp:cNvPr id="0" name=""/>
        <dsp:cNvSpPr/>
      </dsp:nvSpPr>
      <dsp:spPr>
        <a:xfrm>
          <a:off x="14553332" y="5061661"/>
          <a:ext cx="978900" cy="979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4E276-3C5C-4BA5-BD80-75D67D35E6A2}">
      <dsp:nvSpPr>
        <dsp:cNvPr id="0" name=""/>
        <dsp:cNvSpPr/>
      </dsp:nvSpPr>
      <dsp:spPr>
        <a:xfrm>
          <a:off x="1321502" y="6882634"/>
          <a:ext cx="709792" cy="709803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98BC3-306B-42B7-B02B-B649305DA650}">
      <dsp:nvSpPr>
        <dsp:cNvPr id="0" name=""/>
        <dsp:cNvSpPr/>
      </dsp:nvSpPr>
      <dsp:spPr>
        <a:xfrm>
          <a:off x="7162803" y="6515099"/>
          <a:ext cx="709792" cy="709803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12F68-F7EB-43CE-852D-48BFFCF84C40}">
      <dsp:nvSpPr>
        <dsp:cNvPr id="0" name=""/>
        <dsp:cNvSpPr/>
      </dsp:nvSpPr>
      <dsp:spPr>
        <a:xfrm>
          <a:off x="2819405" y="6738058"/>
          <a:ext cx="2363940" cy="2364723"/>
        </a:xfrm>
        <a:prstGeom prst="ellipse">
          <a:avLst/>
        </a:prstGeom>
        <a:solidFill>
          <a:srgbClr val="739B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High Morbidity</a:t>
          </a:r>
          <a:endParaRPr lang="zh-CN" altLang="en-US" sz="2400" kern="1200" dirty="0"/>
        </a:p>
      </dsp:txBody>
      <dsp:txXfrm>
        <a:off x="3165596" y="7084364"/>
        <a:ext cx="1671558" cy="1672111"/>
      </dsp:txXfrm>
    </dsp:sp>
    <dsp:sp modelId="{1E363C2E-8AE0-49C4-A4DB-72130526D75C}">
      <dsp:nvSpPr>
        <dsp:cNvPr id="0" name=""/>
        <dsp:cNvSpPr/>
      </dsp:nvSpPr>
      <dsp:spPr>
        <a:xfrm>
          <a:off x="13889103" y="6438213"/>
          <a:ext cx="709792" cy="709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9248A-D733-4420-90F7-5E23038E49EE}">
      <dsp:nvSpPr>
        <dsp:cNvPr id="0" name=""/>
        <dsp:cNvSpPr/>
      </dsp:nvSpPr>
      <dsp:spPr>
        <a:xfrm>
          <a:off x="6608" y="1779962"/>
          <a:ext cx="1986790" cy="946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Optimize Flask</a:t>
          </a:r>
          <a:endParaRPr lang="zh-CN" altLang="en-US" sz="1700" b="1" kern="1200" dirty="0"/>
        </a:p>
      </dsp:txBody>
      <dsp:txXfrm>
        <a:off x="6608" y="1779962"/>
        <a:ext cx="1986790" cy="631178"/>
      </dsp:txXfrm>
    </dsp:sp>
    <dsp:sp modelId="{043F6C3C-B9DA-4D9F-8C95-4D7055C17CB4}">
      <dsp:nvSpPr>
        <dsp:cNvPr id="0" name=""/>
        <dsp:cNvSpPr/>
      </dsp:nvSpPr>
      <dsp:spPr>
        <a:xfrm>
          <a:off x="139309" y="2369390"/>
          <a:ext cx="2435455" cy="950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/>
            <a:t>Providing information and specific advice</a:t>
          </a:r>
          <a:endParaRPr lang="zh-CN" altLang="en-US" sz="1700" kern="1200" dirty="0"/>
        </a:p>
      </dsp:txBody>
      <dsp:txXfrm>
        <a:off x="167156" y="2397237"/>
        <a:ext cx="2379761" cy="895059"/>
      </dsp:txXfrm>
    </dsp:sp>
    <dsp:sp modelId="{71E16EB3-C6C2-4A52-8E9F-70655952FA04}">
      <dsp:nvSpPr>
        <dsp:cNvPr id="0" name=""/>
        <dsp:cNvSpPr/>
      </dsp:nvSpPr>
      <dsp:spPr>
        <a:xfrm rot="21581951">
          <a:off x="2358640" y="1832511"/>
          <a:ext cx="774333" cy="5077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358641" y="1934461"/>
        <a:ext cx="622009" cy="304648"/>
      </dsp:txXfrm>
    </dsp:sp>
    <dsp:sp modelId="{06DB388A-AA4B-4F7A-8D4B-328C01EB654B}">
      <dsp:nvSpPr>
        <dsp:cNvPr id="0" name=""/>
        <dsp:cNvSpPr/>
      </dsp:nvSpPr>
      <dsp:spPr>
        <a:xfrm>
          <a:off x="3454386" y="1803712"/>
          <a:ext cx="2039386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Update models</a:t>
          </a:r>
          <a:endParaRPr lang="zh-CN" altLang="en-US" sz="1700" b="1" kern="1200" dirty="0"/>
        </a:p>
      </dsp:txBody>
      <dsp:txXfrm>
        <a:off x="3454386" y="1803712"/>
        <a:ext cx="2039386" cy="547200"/>
      </dsp:txXfrm>
    </dsp:sp>
    <dsp:sp modelId="{B4B7D46A-DF54-48D9-BB14-B649EF518589}">
      <dsp:nvSpPr>
        <dsp:cNvPr id="0" name=""/>
        <dsp:cNvSpPr/>
      </dsp:nvSpPr>
      <dsp:spPr>
        <a:xfrm>
          <a:off x="3616658" y="2378002"/>
          <a:ext cx="2507629" cy="9817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/>
            <a:t>Use easily available data </a:t>
          </a:r>
          <a:endParaRPr lang="zh-CN" altLang="en-US" sz="1700" kern="1200" dirty="0"/>
        </a:p>
      </dsp:txBody>
      <dsp:txXfrm>
        <a:off x="3645412" y="2406756"/>
        <a:ext cx="2450121" cy="924213"/>
      </dsp:txXfrm>
    </dsp:sp>
    <dsp:sp modelId="{FBF01F92-5502-4F64-8CBD-46E132370617}">
      <dsp:nvSpPr>
        <dsp:cNvPr id="0" name=""/>
        <dsp:cNvSpPr/>
      </dsp:nvSpPr>
      <dsp:spPr>
        <a:xfrm rot="21591735">
          <a:off x="5861465" y="1819165"/>
          <a:ext cx="779513" cy="5077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5861465" y="1920898"/>
        <a:ext cx="627189" cy="304648"/>
      </dsp:txXfrm>
    </dsp:sp>
    <dsp:sp modelId="{F494B44F-CEA3-4161-B01E-2F5516CD93D0}">
      <dsp:nvSpPr>
        <dsp:cNvPr id="0" name=""/>
        <dsp:cNvSpPr/>
      </dsp:nvSpPr>
      <dsp:spPr>
        <a:xfrm>
          <a:off x="6964548" y="1795273"/>
          <a:ext cx="2039386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Reduce Diabetes</a:t>
          </a:r>
          <a:endParaRPr lang="zh-CN" altLang="en-US" sz="1700" b="1" kern="1200" dirty="0"/>
        </a:p>
      </dsp:txBody>
      <dsp:txXfrm>
        <a:off x="6964548" y="1795273"/>
        <a:ext cx="2039386" cy="547200"/>
      </dsp:txXfrm>
    </dsp:sp>
    <dsp:sp modelId="{1F53F221-403F-48CC-9415-C94A7CE16735}">
      <dsp:nvSpPr>
        <dsp:cNvPr id="0" name=""/>
        <dsp:cNvSpPr/>
      </dsp:nvSpPr>
      <dsp:spPr>
        <a:xfrm>
          <a:off x="7193152" y="2369391"/>
          <a:ext cx="2280136" cy="10154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/>
            <a:t>To be Continue……</a:t>
          </a:r>
          <a:endParaRPr lang="zh-CN" altLang="en-US" sz="1700" kern="1200" dirty="0"/>
        </a:p>
      </dsp:txBody>
      <dsp:txXfrm>
        <a:off x="7222894" y="2399133"/>
        <a:ext cx="2220652" cy="955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8FF66-D480-42EF-9136-48138D36ACC4}" type="datetimeFigureOut">
              <a:rPr lang="zh-CN" altLang="en-US" smtClean="0"/>
              <a:t>2023/08/04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7E41F-9934-435C-85AB-A918DE18F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5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7E41F-9934-435C-85AB-A918DE18FA7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50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49.jpeg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ritannica.com/topic/Pima-people" TargetMode="External"/><Relationship Id="rId4" Type="http://schemas.openxmlformats.org/officeDocument/2006/relationships/hyperlink" Target="https://www.kaggle.com/datasets/akshaydattatraykhare/diabetes-datas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2" b="-1398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39901" y="3119055"/>
            <a:ext cx="7147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smtClean="0">
                <a:solidFill>
                  <a:srgbClr val="2B3033"/>
                </a:solidFill>
                <a:latin typeface="Arimo" panose="020B0604020202020204"/>
              </a:rPr>
              <a:t>Predicting diabetes</a:t>
            </a:r>
            <a:r>
              <a:rPr lang="en-US" sz="6000" dirty="0" smtClean="0">
                <a:solidFill>
                  <a:srgbClr val="2B3033"/>
                </a:solidFill>
                <a:latin typeface="Arimo Light"/>
              </a:rPr>
              <a:t>:</a:t>
            </a:r>
          </a:p>
          <a:p>
            <a:pPr algn="l">
              <a:lnSpc>
                <a:spcPts val="3600"/>
              </a:lnSpc>
            </a:pPr>
            <a:r>
              <a:rPr lang="en-US" sz="3000" dirty="0" smtClean="0">
                <a:solidFill>
                  <a:srgbClr val="4DA8EE"/>
                </a:solidFill>
                <a:latin typeface="Arimo" panose="020B0604020202020204"/>
              </a:rPr>
              <a:t>A Machine Learning Perspective</a:t>
            </a:r>
            <a:endParaRPr lang="en-US" sz="3000" dirty="0">
              <a:solidFill>
                <a:srgbClr val="4DA8EE"/>
              </a:solidFill>
              <a:latin typeface="Arimo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39901" y="65151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Andy </a:t>
            </a:r>
            <a:r>
              <a:rPr lang="en-US" altLang="zh-CN" sz="2400" dirty="0" err="1" smtClean="0"/>
              <a:t>Jinghui</a:t>
            </a:r>
            <a:r>
              <a:rPr lang="en-US" altLang="zh-CN" sz="2400" dirty="0" smtClean="0"/>
              <a:t> Lou</a:t>
            </a:r>
          </a:p>
          <a:p>
            <a:r>
              <a:rPr lang="en-US" altLang="zh-CN" sz="2400" dirty="0" smtClean="0"/>
              <a:t>Brenda </a:t>
            </a:r>
            <a:r>
              <a:rPr lang="en-US" altLang="zh-CN" sz="2400" dirty="0" err="1" smtClean="0"/>
              <a:t>Jingrui</a:t>
            </a:r>
            <a:r>
              <a:rPr lang="en-US" altLang="zh-CN" sz="2400" dirty="0" smtClean="0"/>
              <a:t> Zhang</a:t>
            </a:r>
          </a:p>
          <a:p>
            <a:r>
              <a:rPr lang="en-US" altLang="zh-CN" sz="2400" dirty="0" smtClean="0"/>
              <a:t>Eric </a:t>
            </a:r>
            <a:r>
              <a:rPr lang="en-US" altLang="zh-CN" sz="2400" dirty="0" err="1" smtClean="0"/>
              <a:t>Qixuan</a:t>
            </a:r>
            <a:r>
              <a:rPr lang="en-US" altLang="zh-CN" sz="2400" dirty="0" smtClean="0"/>
              <a:t> Li</a:t>
            </a:r>
          </a:p>
          <a:p>
            <a:r>
              <a:rPr lang="en-US" altLang="zh-CN" sz="2400" dirty="0" smtClean="0"/>
              <a:t>Ethan </a:t>
            </a:r>
            <a:r>
              <a:rPr lang="en-US" altLang="zh-CN" sz="2400" dirty="0" err="1" smtClean="0"/>
              <a:t>Yiteng</a:t>
            </a:r>
            <a:r>
              <a:rPr lang="en-US" altLang="zh-CN" sz="2400" dirty="0" smtClean="0"/>
              <a:t> Han</a:t>
            </a:r>
          </a:p>
          <a:p>
            <a:r>
              <a:rPr lang="en-US" altLang="zh-CN" sz="2400" dirty="0" smtClean="0"/>
              <a:t>Joshua </a:t>
            </a:r>
            <a:r>
              <a:rPr lang="en-US" altLang="zh-CN" sz="2400" dirty="0" err="1" smtClean="0"/>
              <a:t>Jiahao</a:t>
            </a:r>
            <a:r>
              <a:rPr lang="en-US" altLang="zh-CN" sz="2400" dirty="0" smtClean="0"/>
              <a:t> Wang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2432" y="374903"/>
            <a:ext cx="10272065" cy="290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dirty="0">
                <a:solidFill>
                  <a:srgbClr val="4A4F54"/>
                </a:solidFill>
                <a:latin typeface="Arimo Light"/>
              </a:rPr>
              <a:t>Methods </a:t>
            </a:r>
          </a:p>
        </p:txBody>
      </p:sp>
      <p:sp>
        <p:nvSpPr>
          <p:cNvPr id="4" name="Freeform 4"/>
          <p:cNvSpPr/>
          <p:nvPr/>
        </p:nvSpPr>
        <p:spPr>
          <a:xfrm>
            <a:off x="8912560" y="0"/>
            <a:ext cx="9375440" cy="10287000"/>
          </a:xfrm>
          <a:custGeom>
            <a:avLst/>
            <a:gdLst/>
            <a:ahLst/>
            <a:cxnLst/>
            <a:rect l="l" t="t" r="r" b="b"/>
            <a:pathLst>
              <a:path w="9375440" h="10287000">
                <a:moveTo>
                  <a:pt x="0" y="0"/>
                </a:moveTo>
                <a:lnTo>
                  <a:pt x="9375440" y="0"/>
                </a:lnTo>
                <a:lnTo>
                  <a:pt x="93754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 l="-32257" r="-72129" b="-478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100523"/>
            <a:ext cx="10313998" cy="6926181"/>
            <a:chOff x="0" y="0"/>
            <a:chExt cx="7607829" cy="5108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07874" cy="5108980"/>
            </a:xfrm>
            <a:custGeom>
              <a:avLst/>
              <a:gdLst/>
              <a:ahLst/>
              <a:cxnLst/>
              <a:rect l="l" t="t" r="r" b="b"/>
              <a:pathLst>
                <a:path w="7607874" h="5108980">
                  <a:moveTo>
                    <a:pt x="541778" y="0"/>
                  </a:moveTo>
                  <a:lnTo>
                    <a:pt x="7607874" y="0"/>
                  </a:lnTo>
                  <a:lnTo>
                    <a:pt x="7607874" y="4265045"/>
                  </a:lnTo>
                  <a:cubicBezTo>
                    <a:pt x="7607874" y="4731131"/>
                    <a:pt x="7365292" y="5108980"/>
                    <a:pt x="7066100" y="5108980"/>
                  </a:cubicBezTo>
                  <a:lnTo>
                    <a:pt x="0" y="5108980"/>
                  </a:lnTo>
                  <a:lnTo>
                    <a:pt x="0" y="843992"/>
                  </a:lnTo>
                  <a:cubicBezTo>
                    <a:pt x="0" y="377907"/>
                    <a:pt x="242587" y="0"/>
                    <a:pt x="541778" y="0"/>
                  </a:cubicBezTo>
                  <a:close/>
                </a:path>
              </a:pathLst>
            </a:custGeom>
            <a:solidFill>
              <a:srgbClr val="7BB2D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95400" y="2307017"/>
            <a:ext cx="10047359" cy="6424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Load the datasets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Fix the datasets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Visualize the datasets to see each column’s distribution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Splitting the data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Apply datasets to three different machine learning algorithms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eriod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Naive Bayes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eriod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Support Vector Machine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eriod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Random Forest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Tuning Parameters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Compare those models after tuned </a:t>
            </a:r>
          </a:p>
          <a:p>
            <a:pPr marL="524510" lvl="1" indent="-262255">
              <a:lnSpc>
                <a:spcPct val="120000"/>
              </a:lnSpc>
              <a:buFont typeface="Arial" panose="020B0604020202020204"/>
              <a:buChar char="•"/>
            </a:pPr>
            <a:r>
              <a:rPr lang="en-US" altLang="zh-CN" sz="2900" dirty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Create an easy </a:t>
            </a:r>
            <a:r>
              <a:rPr lang="en-US" altLang="zh-CN" sz="2900" dirty="0" smtClean="0">
                <a:solidFill>
                  <a:srgbClr val="FFFFF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application</a:t>
            </a:r>
            <a:endParaRPr lang="en-US" altLang="zh-CN" sz="2900" dirty="0">
              <a:solidFill>
                <a:srgbClr val="FFFFFF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22654" y="-10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Load the datasets</a:t>
            </a:r>
          </a:p>
          <a:p>
            <a:pPr algn="l">
              <a:lnSpc>
                <a:spcPts val="9000"/>
              </a:lnSpc>
            </a:pPr>
            <a:r>
              <a:rPr lang="en-US" sz="2700" dirty="0">
                <a:solidFill>
                  <a:srgbClr val="374151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02432" y="2171699"/>
            <a:ext cx="46482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3200" dirty="0"/>
              <a:t>Total: 768 sets of data</a:t>
            </a:r>
            <a:endParaRPr lang="en-US" altLang="zh-CN" sz="3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32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dirty="0" smtClean="0"/>
              <a:t>Without </a:t>
            </a:r>
            <a:r>
              <a:rPr lang="en-US" altLang="zh-CN" sz="3200" dirty="0"/>
              <a:t>Diabetes:500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32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dirty="0" smtClean="0"/>
              <a:t>With </a:t>
            </a:r>
            <a:r>
              <a:rPr lang="en-US" altLang="zh-CN" sz="3200" dirty="0"/>
              <a:t>Diabetes:268</a:t>
            </a:r>
            <a:endParaRPr lang="zh-CN" altLang="zh-CN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171699"/>
            <a:ext cx="8534400" cy="7529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Fix the datasets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pic>
        <p:nvPicPr>
          <p:cNvPr id="7" name="图片 6" descr="1d0c0a6a74064a9b52eeb638022f6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1700"/>
            <a:ext cx="16762730" cy="2637790"/>
          </a:xfrm>
          <a:prstGeom prst="rect">
            <a:avLst/>
          </a:prstGeom>
        </p:spPr>
      </p:pic>
      <p:pic>
        <p:nvPicPr>
          <p:cNvPr id="10" name="图片 9" descr="1d0c0a6a74064a9b52eeb638022f679 -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58" y="5829300"/>
            <a:ext cx="16760671" cy="2637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0" y="-72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Fix the datasets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8"/>
          <a:stretch>
            <a:fillRect/>
          </a:stretch>
        </p:blipFill>
        <p:spPr bwMode="auto">
          <a:xfrm>
            <a:off x="1502431" y="1790700"/>
            <a:ext cx="671481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02431" y="5905500"/>
            <a:ext cx="9622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Zero values in column glucose = 5</a:t>
            </a:r>
          </a:p>
          <a:p>
            <a:r>
              <a:rPr lang="en-US" altLang="zh-CN" sz="3200" dirty="0"/>
              <a:t>Zero values in column </a:t>
            </a:r>
            <a:r>
              <a:rPr lang="en-US" altLang="zh-CN" sz="3200" dirty="0" err="1"/>
              <a:t>bloodpressure</a:t>
            </a:r>
            <a:r>
              <a:rPr lang="en-US" altLang="zh-CN" sz="3200" dirty="0"/>
              <a:t> = 35</a:t>
            </a:r>
          </a:p>
          <a:p>
            <a:r>
              <a:rPr lang="en-US" altLang="zh-CN" sz="3200" dirty="0"/>
              <a:t>Zero values in column </a:t>
            </a:r>
            <a:r>
              <a:rPr lang="en-US" altLang="zh-CN" sz="3200" dirty="0" err="1"/>
              <a:t>skinthickness</a:t>
            </a:r>
            <a:r>
              <a:rPr lang="en-US" altLang="zh-CN" sz="3200" dirty="0"/>
              <a:t> = 227</a:t>
            </a:r>
          </a:p>
          <a:p>
            <a:r>
              <a:rPr lang="en-US" altLang="zh-CN" sz="3200" dirty="0"/>
              <a:t>Zero values in column insulin = 374</a:t>
            </a:r>
          </a:p>
          <a:p>
            <a:r>
              <a:rPr lang="en-US" altLang="zh-CN" sz="3200" dirty="0"/>
              <a:t>Zero values in column </a:t>
            </a:r>
            <a:r>
              <a:rPr lang="en-US" altLang="zh-CN" sz="3200" dirty="0" err="1"/>
              <a:t>bmi</a:t>
            </a:r>
            <a:r>
              <a:rPr lang="en-US" altLang="zh-CN" sz="3200" dirty="0"/>
              <a:t> = 11</a:t>
            </a:r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758777"/>
            <a:ext cx="8458200" cy="46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-26773" y="449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3356568" cy="995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Visualize </a:t>
            </a:r>
            <a:r>
              <a:rPr lang="en-US" altLang="zh-CN" sz="6000" dirty="0" smtClean="0">
                <a:solidFill>
                  <a:srgbClr val="4A4F54"/>
                </a:solidFill>
                <a:latin typeface="Arimo Light"/>
              </a:rPr>
              <a:t>the datasets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970" y="1545223"/>
            <a:ext cx="100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/>
              <a:t>Visualize the datasets to see each column’s distribution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2083832"/>
            <a:ext cx="3810000" cy="395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6273114"/>
            <a:ext cx="3810000" cy="393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19650"/>
            <a:ext cx="3733800" cy="387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2140744"/>
            <a:ext cx="3724921" cy="385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6273114"/>
            <a:ext cx="3657599" cy="380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24" y="6273114"/>
            <a:ext cx="3701392" cy="384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111635"/>
            <a:ext cx="3733799" cy="389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2" y="6286500"/>
            <a:ext cx="3698308" cy="384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-26773" y="449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3356568" cy="995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Visualize </a:t>
            </a:r>
            <a:r>
              <a:rPr lang="en-US" altLang="zh-CN" sz="6000" dirty="0" smtClean="0">
                <a:solidFill>
                  <a:srgbClr val="4A4F54"/>
                </a:solidFill>
                <a:latin typeface="Arimo Light"/>
              </a:rPr>
              <a:t>the datasets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9" y="2095500"/>
            <a:ext cx="430996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"/>
          <a:stretch>
            <a:fillRect/>
          </a:stretch>
        </p:blipFill>
        <p:spPr bwMode="auto">
          <a:xfrm>
            <a:off x="4705553" y="2094471"/>
            <a:ext cx="4271492" cy="358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64" y="2118154"/>
            <a:ext cx="4363290" cy="355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654" y="2106827"/>
            <a:ext cx="4294985" cy="357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6" y="6247239"/>
            <a:ext cx="4307067" cy="341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53" y="6247239"/>
            <a:ext cx="4309406" cy="346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39" y="6247239"/>
            <a:ext cx="4781111" cy="346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r="2155"/>
          <a:stretch>
            <a:fillRect/>
          </a:stretch>
        </p:blipFill>
        <p:spPr bwMode="auto">
          <a:xfrm>
            <a:off x="13438310" y="6252388"/>
            <a:ext cx="4267875" cy="350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1569417"/>
            <a:ext cx="11567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/>
              <a:t>Compare each index of patients with diabetes and without diabetes.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8238" y="1132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Splitting the data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9205" y="2171700"/>
            <a:ext cx="108162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/>
              <a:t>Validation sets are for the future parameter tuning in this case</a:t>
            </a:r>
            <a:r>
              <a:rPr lang="en-US" altLang="zh-CN" sz="32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/>
              <a:t>20% train, 20% validation, 60% test </a:t>
            </a:r>
            <a:r>
              <a:rPr lang="en-US" altLang="zh-CN" sz="3200" dirty="0" smtClean="0"/>
              <a:t>data</a:t>
            </a:r>
            <a:endParaRPr lang="en-US" altLang="zh-CN" sz="3200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7"/>
          <a:stretch>
            <a:fillRect/>
          </a:stretch>
        </p:blipFill>
        <p:spPr bwMode="auto">
          <a:xfrm>
            <a:off x="1502432" y="4152899"/>
            <a:ext cx="12289768" cy="453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-16476" y="-133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6252168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Apply datasets to three different machine learning algorithms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32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81216" y="2705100"/>
            <a:ext cx="831881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971550" marR="0" lvl="1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</a:pPr>
            <a:r>
              <a:rPr lang="zh-CN" altLang="zh-CN" sz="3200" dirty="0"/>
              <a:t>Navie bayes </a:t>
            </a:r>
          </a:p>
          <a:p>
            <a:pPr marL="971550" marR="0" lvl="1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</a:pPr>
            <a:r>
              <a:rPr lang="zh-CN" altLang="zh-CN" sz="3200" dirty="0"/>
              <a:t>Support Vector Machine </a:t>
            </a:r>
          </a:p>
          <a:p>
            <a:pPr marL="971550" marR="0" lvl="1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</a:pPr>
            <a:r>
              <a:rPr lang="zh-CN" altLang="zh-CN" sz="3200" dirty="0"/>
              <a:t>Random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dirty="0" smtClean="0"/>
              <a:t>     </a:t>
            </a:r>
            <a:r>
              <a:rPr lang="zh-CN" altLang="zh-CN" sz="3200" dirty="0" smtClean="0"/>
              <a:t>Print </a:t>
            </a:r>
            <a:r>
              <a:rPr lang="zh-CN" altLang="zh-CN" sz="3200" dirty="0"/>
              <a:t>out three basic accuracy on training data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4" r="-4348"/>
          <a:stretch>
            <a:fillRect/>
          </a:stretch>
        </p:blipFill>
        <p:spPr bwMode="auto">
          <a:xfrm>
            <a:off x="609600" y="5905500"/>
            <a:ext cx="548640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78" y="5768313"/>
            <a:ext cx="5755318" cy="273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276" y="6187412"/>
            <a:ext cx="5191956" cy="190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8572500"/>
            <a:ext cx="42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RF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0.781804595553895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0778" y="887854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NB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0.7638707266953111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11217" y="850681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SVM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0.7948813749299458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0" y="133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Tuning Parameters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1021" y="1518858"/>
            <a:ext cx="1689580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971550" marR="0" lvl="1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</a:pPr>
            <a:r>
              <a:rPr lang="zh-CN" altLang="zh-CN" sz="3200" dirty="0"/>
              <a:t>Navie Bayes: We don’t need to because it doesn’t require a lot parameter tuning to use </a:t>
            </a:r>
            <a:r>
              <a:rPr lang="zh-CN" altLang="zh-CN" sz="3200" dirty="0" smtClean="0"/>
              <a:t>this</a:t>
            </a:r>
            <a:r>
              <a:rPr lang="en-US" altLang="zh-CN" sz="3200" dirty="0" smtClean="0"/>
              <a:t> </a:t>
            </a:r>
            <a:r>
              <a:rPr lang="zh-CN" altLang="zh-CN" sz="3200" dirty="0" smtClean="0"/>
              <a:t>model</a:t>
            </a:r>
            <a:endParaRPr lang="en-US" altLang="zh-CN" sz="3200" dirty="0" smtClean="0"/>
          </a:p>
          <a:p>
            <a:pPr marL="971550" lvl="1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zh-CN" altLang="zh-CN" sz="3200" dirty="0" smtClean="0"/>
              <a:t>SVM: in this case, change the kernel to “linear” will improve the model, because the datasets we have very linear and consistence</a:t>
            </a:r>
            <a:endParaRPr lang="zh-CN" altLang="zh-CN" sz="32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05489"/>
            <a:ext cx="21352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6"/>
          <a:stretch>
            <a:fillRect/>
          </a:stretch>
        </p:blipFill>
        <p:spPr bwMode="auto">
          <a:xfrm>
            <a:off x="990599" y="3924300"/>
            <a:ext cx="544998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574738"/>
            <a:ext cx="13678776" cy="260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弧形箭头 8"/>
          <p:cNvSpPr/>
          <p:nvPr/>
        </p:nvSpPr>
        <p:spPr>
          <a:xfrm rot="19225711">
            <a:off x="7537588" y="4578946"/>
            <a:ext cx="934441" cy="1676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20200" y="468630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Training data accuracy of SVM:  0.7949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2496800" y="5067059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0.8214</a:t>
            </a:r>
            <a:endParaRPr lang="zh-CN" altLang="en-US" sz="2000" dirty="0"/>
          </a:p>
        </p:txBody>
      </p:sp>
      <p:sp>
        <p:nvSpPr>
          <p:cNvPr id="12" name="右箭头 11"/>
          <p:cNvSpPr/>
          <p:nvPr/>
        </p:nvSpPr>
        <p:spPr>
          <a:xfrm>
            <a:off x="11774497" y="5171645"/>
            <a:ext cx="576649" cy="190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-205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99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87969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Further tuning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1790700"/>
            <a:ext cx="112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Adjust gamma to 0.01 and C to 40 that we find from </a:t>
            </a:r>
            <a:r>
              <a:rPr lang="en-US" altLang="zh-CN" sz="3200" dirty="0" err="1"/>
              <a:t>GridSearchCV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854514" y="770237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Training data accuracy of SVM:  0.8214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12115800" y="8254703"/>
            <a:ext cx="576649" cy="190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877800" y="8165507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0.8290</a:t>
            </a:r>
            <a:endParaRPr lang="zh-CN" altLang="en-US" dirty="0"/>
          </a:p>
        </p:txBody>
      </p:sp>
      <p:pic>
        <p:nvPicPr>
          <p:cNvPr id="6" name="图片 5" descr="16911250937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963521"/>
            <a:ext cx="7233285" cy="39592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514" y="6907110"/>
            <a:ext cx="7233285" cy="40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96"/>
          <a:stretch/>
        </p:blipFill>
        <p:spPr bwMode="auto">
          <a:xfrm>
            <a:off x="979487" y="3839819"/>
            <a:ext cx="6488113" cy="2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7924800" y="4847662"/>
            <a:ext cx="1677429" cy="98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7951625">
            <a:off x="-26952" y="8565710"/>
            <a:ext cx="3449979" cy="2976225"/>
            <a:chOff x="0" y="0"/>
            <a:chExt cx="4599972" cy="3968300"/>
          </a:xfrm>
        </p:grpSpPr>
        <p:sp>
          <p:nvSpPr>
            <p:cNvPr id="4" name="Freeform 4"/>
            <p:cNvSpPr/>
            <p:nvPr/>
          </p:nvSpPr>
          <p:spPr>
            <a:xfrm>
              <a:off x="-2413" y="-4191"/>
              <a:ext cx="4602353" cy="3972560"/>
            </a:xfrm>
            <a:custGeom>
              <a:avLst/>
              <a:gdLst/>
              <a:ahLst/>
              <a:cxnLst/>
              <a:rect l="l" t="t" r="r" b="b"/>
              <a:pathLst>
                <a:path w="4602353" h="3972560">
                  <a:moveTo>
                    <a:pt x="4443984" y="3814064"/>
                  </a:moveTo>
                  <a:cubicBezTo>
                    <a:pt x="4346067" y="3911981"/>
                    <a:pt x="4210812" y="3972560"/>
                    <a:pt x="4061460" y="3972560"/>
                  </a:cubicBezTo>
                  <a:lnTo>
                    <a:pt x="4061460" y="3934460"/>
                  </a:lnTo>
                  <a:lnTo>
                    <a:pt x="4061460" y="3972560"/>
                  </a:lnTo>
                  <a:lnTo>
                    <a:pt x="131445" y="3972560"/>
                  </a:lnTo>
                  <a:cubicBezTo>
                    <a:pt x="128905" y="3972560"/>
                    <a:pt x="126365" y="3972306"/>
                    <a:pt x="123952" y="3971798"/>
                  </a:cubicBezTo>
                  <a:lnTo>
                    <a:pt x="33020" y="3953510"/>
                  </a:lnTo>
                  <a:cubicBezTo>
                    <a:pt x="19558" y="3950843"/>
                    <a:pt x="8636" y="3941064"/>
                    <a:pt x="4318" y="3927983"/>
                  </a:cubicBezTo>
                  <a:cubicBezTo>
                    <a:pt x="0" y="3914902"/>
                    <a:pt x="3175" y="3900551"/>
                    <a:pt x="12446" y="3890391"/>
                  </a:cubicBezTo>
                  <a:lnTo>
                    <a:pt x="3565398" y="16510"/>
                  </a:lnTo>
                  <a:cubicBezTo>
                    <a:pt x="3579622" y="1016"/>
                    <a:pt x="3603752" y="0"/>
                    <a:pt x="3619246" y="14224"/>
                  </a:cubicBezTo>
                  <a:lnTo>
                    <a:pt x="4590034" y="904621"/>
                  </a:lnTo>
                  <a:cubicBezTo>
                    <a:pt x="4597908" y="911860"/>
                    <a:pt x="4602353" y="922020"/>
                    <a:pt x="4602353" y="932688"/>
                  </a:cubicBezTo>
                  <a:lnTo>
                    <a:pt x="4602353" y="3431540"/>
                  </a:lnTo>
                  <a:lnTo>
                    <a:pt x="4564253" y="3431540"/>
                  </a:lnTo>
                  <a:lnTo>
                    <a:pt x="4602353" y="3431540"/>
                  </a:lnTo>
                  <a:cubicBezTo>
                    <a:pt x="4602353" y="3580892"/>
                    <a:pt x="4541774" y="3716274"/>
                    <a:pt x="4443857" y="3814064"/>
                  </a:cubicBezTo>
                  <a:lnTo>
                    <a:pt x="4443857" y="3814064"/>
                  </a:lnTo>
                  <a:moveTo>
                    <a:pt x="4390009" y="3760216"/>
                  </a:moveTo>
                  <a:lnTo>
                    <a:pt x="4416933" y="3787140"/>
                  </a:lnTo>
                  <a:lnTo>
                    <a:pt x="4390009" y="3760216"/>
                  </a:lnTo>
                  <a:cubicBezTo>
                    <a:pt x="4474210" y="3676015"/>
                    <a:pt x="4526153" y="3559937"/>
                    <a:pt x="4526153" y="3431540"/>
                  </a:cubicBezTo>
                  <a:lnTo>
                    <a:pt x="4526153" y="932688"/>
                  </a:lnTo>
                  <a:lnTo>
                    <a:pt x="4564253" y="932688"/>
                  </a:lnTo>
                  <a:lnTo>
                    <a:pt x="4538472" y="960755"/>
                  </a:lnTo>
                  <a:lnTo>
                    <a:pt x="3567811" y="70358"/>
                  </a:lnTo>
                  <a:lnTo>
                    <a:pt x="3593465" y="42291"/>
                  </a:lnTo>
                  <a:lnTo>
                    <a:pt x="3621532" y="68072"/>
                  </a:lnTo>
                  <a:lnTo>
                    <a:pt x="68580" y="3941826"/>
                  </a:lnTo>
                  <a:lnTo>
                    <a:pt x="40513" y="3916045"/>
                  </a:lnTo>
                  <a:lnTo>
                    <a:pt x="48006" y="3878707"/>
                  </a:lnTo>
                  <a:lnTo>
                    <a:pt x="138938" y="3896995"/>
                  </a:lnTo>
                  <a:lnTo>
                    <a:pt x="131445" y="3934333"/>
                  </a:lnTo>
                  <a:lnTo>
                    <a:pt x="131445" y="3896233"/>
                  </a:lnTo>
                  <a:lnTo>
                    <a:pt x="4061333" y="3896233"/>
                  </a:lnTo>
                  <a:cubicBezTo>
                    <a:pt x="4189730" y="3896233"/>
                    <a:pt x="4305808" y="3844290"/>
                    <a:pt x="4390009" y="3760089"/>
                  </a:cubicBezTo>
                  <a:close/>
                </a:path>
              </a:pathLst>
            </a:custGeom>
            <a:solidFill>
              <a:srgbClr val="4DA8EE">
                <a:alpha val="20784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 rot="16046">
            <a:off x="5048791" y="2637892"/>
            <a:ext cx="8162307" cy="0"/>
          </a:xfrm>
          <a:prstGeom prst="line">
            <a:avLst/>
          </a:prstGeom>
          <a:ln w="19050" cap="rnd">
            <a:solidFill>
              <a:srgbClr val="76A3A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7951625">
            <a:off x="12301646" y="-1082277"/>
            <a:ext cx="1926777" cy="2103138"/>
            <a:chOff x="0" y="0"/>
            <a:chExt cx="2569036" cy="2804184"/>
          </a:xfrm>
        </p:grpSpPr>
        <p:sp>
          <p:nvSpPr>
            <p:cNvPr id="7" name="Freeform 7"/>
            <p:cNvSpPr/>
            <p:nvPr/>
          </p:nvSpPr>
          <p:spPr>
            <a:xfrm>
              <a:off x="-2413" y="0"/>
              <a:ext cx="2571496" cy="2807335"/>
            </a:xfrm>
            <a:custGeom>
              <a:avLst/>
              <a:gdLst/>
              <a:ahLst/>
              <a:cxnLst/>
              <a:rect l="l" t="t" r="r" b="b"/>
              <a:pathLst>
                <a:path w="2571496" h="2807335">
                  <a:moveTo>
                    <a:pt x="2425192" y="146177"/>
                  </a:moveTo>
                  <a:cubicBezTo>
                    <a:pt x="2381885" y="102870"/>
                    <a:pt x="2322195" y="76200"/>
                    <a:pt x="2256282" y="76200"/>
                  </a:cubicBezTo>
                  <a:lnTo>
                    <a:pt x="2256282" y="38100"/>
                  </a:lnTo>
                  <a:lnTo>
                    <a:pt x="2256282" y="76200"/>
                  </a:lnTo>
                  <a:lnTo>
                    <a:pt x="90551" y="76200"/>
                  </a:lnTo>
                  <a:lnTo>
                    <a:pt x="90551" y="38100"/>
                  </a:lnTo>
                  <a:lnTo>
                    <a:pt x="98044" y="75438"/>
                  </a:lnTo>
                  <a:lnTo>
                    <a:pt x="48006" y="85598"/>
                  </a:lnTo>
                  <a:lnTo>
                    <a:pt x="40513" y="48260"/>
                  </a:lnTo>
                  <a:lnTo>
                    <a:pt x="68580" y="22479"/>
                  </a:lnTo>
                  <a:lnTo>
                    <a:pt x="2561463" y="2740279"/>
                  </a:lnTo>
                  <a:lnTo>
                    <a:pt x="2533396" y="2766060"/>
                  </a:lnTo>
                  <a:lnTo>
                    <a:pt x="2495296" y="2766060"/>
                  </a:lnTo>
                  <a:lnTo>
                    <a:pt x="2495296" y="315214"/>
                  </a:lnTo>
                  <a:lnTo>
                    <a:pt x="2533396" y="315214"/>
                  </a:lnTo>
                  <a:lnTo>
                    <a:pt x="2495296" y="315214"/>
                  </a:lnTo>
                  <a:cubicBezTo>
                    <a:pt x="2495296" y="249174"/>
                    <a:pt x="2468626" y="189484"/>
                    <a:pt x="2425319" y="146177"/>
                  </a:cubicBezTo>
                  <a:lnTo>
                    <a:pt x="2452243" y="119253"/>
                  </a:lnTo>
                  <a:lnTo>
                    <a:pt x="2425319" y="146177"/>
                  </a:lnTo>
                  <a:moveTo>
                    <a:pt x="2479167" y="92329"/>
                  </a:moveTo>
                  <a:lnTo>
                    <a:pt x="2479167" y="92329"/>
                  </a:lnTo>
                  <a:cubicBezTo>
                    <a:pt x="2536190" y="149352"/>
                    <a:pt x="2571496" y="228219"/>
                    <a:pt x="2571496" y="315214"/>
                  </a:cubicBezTo>
                  <a:lnTo>
                    <a:pt x="2571496" y="2766060"/>
                  </a:lnTo>
                  <a:cubicBezTo>
                    <a:pt x="2571496" y="2781808"/>
                    <a:pt x="2561844" y="2795905"/>
                    <a:pt x="2547239" y="2801620"/>
                  </a:cubicBezTo>
                  <a:cubicBezTo>
                    <a:pt x="2532634" y="2807335"/>
                    <a:pt x="2515997" y="2803398"/>
                    <a:pt x="2505329" y="2791841"/>
                  </a:cubicBezTo>
                  <a:lnTo>
                    <a:pt x="12446" y="73914"/>
                  </a:lnTo>
                  <a:cubicBezTo>
                    <a:pt x="3175" y="63881"/>
                    <a:pt x="0" y="49530"/>
                    <a:pt x="4318" y="36449"/>
                  </a:cubicBezTo>
                  <a:cubicBezTo>
                    <a:pt x="8636" y="23368"/>
                    <a:pt x="19558" y="13589"/>
                    <a:pt x="33020" y="10922"/>
                  </a:cubicBezTo>
                  <a:lnTo>
                    <a:pt x="83058" y="762"/>
                  </a:lnTo>
                  <a:cubicBezTo>
                    <a:pt x="85598" y="254"/>
                    <a:pt x="88011" y="0"/>
                    <a:pt x="90551" y="0"/>
                  </a:cubicBezTo>
                  <a:lnTo>
                    <a:pt x="2256282" y="0"/>
                  </a:lnTo>
                  <a:cubicBezTo>
                    <a:pt x="2343277" y="0"/>
                    <a:pt x="2422144" y="35306"/>
                    <a:pt x="2479167" y="92329"/>
                  </a:cubicBezTo>
                  <a:close/>
                </a:path>
              </a:pathLst>
            </a:custGeom>
            <a:solidFill>
              <a:srgbClr val="4DA8EE">
                <a:alpha val="4000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2598381">
            <a:off x="13926219" y="-741845"/>
            <a:ext cx="1503502" cy="1417145"/>
            <a:chOff x="0" y="0"/>
            <a:chExt cx="2004670" cy="18895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695" cy="1889506"/>
            </a:xfrm>
            <a:custGeom>
              <a:avLst/>
              <a:gdLst/>
              <a:ahLst/>
              <a:cxnLst/>
              <a:rect l="l" t="t" r="r" b="b"/>
              <a:pathLst>
                <a:path w="2004695" h="1889506">
                  <a:moveTo>
                    <a:pt x="1888998" y="1773809"/>
                  </a:moveTo>
                  <a:cubicBezTo>
                    <a:pt x="1960499" y="1702308"/>
                    <a:pt x="2004695" y="1603629"/>
                    <a:pt x="2004695" y="1494536"/>
                  </a:cubicBezTo>
                  <a:lnTo>
                    <a:pt x="2004695" y="0"/>
                  </a:lnTo>
                  <a:lnTo>
                    <a:pt x="0" y="1889506"/>
                  </a:lnTo>
                  <a:lnTo>
                    <a:pt x="1609725" y="1889506"/>
                  </a:lnTo>
                  <a:cubicBezTo>
                    <a:pt x="1718818" y="1889506"/>
                    <a:pt x="1817497" y="1845310"/>
                    <a:pt x="1888998" y="1773809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2598381">
            <a:off x="-1345587" y="818339"/>
            <a:ext cx="2754709" cy="2833443"/>
            <a:chOff x="0" y="0"/>
            <a:chExt cx="3672946" cy="37779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2967" cy="3777996"/>
            </a:xfrm>
            <a:custGeom>
              <a:avLst/>
              <a:gdLst/>
              <a:ahLst/>
              <a:cxnLst/>
              <a:rect l="l" t="t" r="r" b="b"/>
              <a:pathLst>
                <a:path w="3672967" h="3777996">
                  <a:moveTo>
                    <a:pt x="3557270" y="17780"/>
                  </a:moveTo>
                  <a:cubicBezTo>
                    <a:pt x="3628771" y="89281"/>
                    <a:pt x="3672967" y="187960"/>
                    <a:pt x="3672967" y="297053"/>
                  </a:cubicBezTo>
                  <a:lnTo>
                    <a:pt x="3672967" y="3383026"/>
                  </a:lnTo>
                  <a:cubicBezTo>
                    <a:pt x="3672967" y="3601085"/>
                    <a:pt x="3496183" y="3777996"/>
                    <a:pt x="3277997" y="3777996"/>
                  </a:cubicBezTo>
                  <a:lnTo>
                    <a:pt x="33782" y="3777996"/>
                  </a:lnTo>
                  <a:lnTo>
                    <a:pt x="0" y="3746119"/>
                  </a:lnTo>
                  <a:lnTo>
                    <a:pt x="3530981" y="0"/>
                  </a:ln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2598381">
            <a:off x="-991275" y="1183380"/>
            <a:ext cx="1982552" cy="2103366"/>
            <a:chOff x="0" y="0"/>
            <a:chExt cx="2643402" cy="2804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3378" cy="2804541"/>
            </a:xfrm>
            <a:custGeom>
              <a:avLst/>
              <a:gdLst/>
              <a:ahLst/>
              <a:cxnLst/>
              <a:rect l="l" t="t" r="r" b="b"/>
              <a:pathLst>
                <a:path w="2643378" h="2804541">
                  <a:moveTo>
                    <a:pt x="2643378" y="0"/>
                  </a:moveTo>
                  <a:lnTo>
                    <a:pt x="2643378" y="2409571"/>
                  </a:lnTo>
                  <a:cubicBezTo>
                    <a:pt x="2643378" y="2627630"/>
                    <a:pt x="2466594" y="2804541"/>
                    <a:pt x="2248408" y="2804541"/>
                  </a:cubicBezTo>
                  <a:lnTo>
                    <a:pt x="0" y="2804541"/>
                  </a:ln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2598381">
            <a:off x="15497037" y="2494985"/>
            <a:ext cx="5501076" cy="5666543"/>
            <a:chOff x="0" y="0"/>
            <a:chExt cx="7334768" cy="75553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34758" cy="7555357"/>
            </a:xfrm>
            <a:custGeom>
              <a:avLst/>
              <a:gdLst/>
              <a:ahLst/>
              <a:cxnLst/>
              <a:rect l="l" t="t" r="r" b="b"/>
              <a:pathLst>
                <a:path w="7334758" h="7555357">
                  <a:moveTo>
                    <a:pt x="7325106" y="0"/>
                  </a:moveTo>
                  <a:lnTo>
                    <a:pt x="7334758" y="9144"/>
                  </a:lnTo>
                  <a:lnTo>
                    <a:pt x="221869" y="7555357"/>
                  </a:lnTo>
                  <a:lnTo>
                    <a:pt x="135636" y="7450963"/>
                  </a:lnTo>
                  <a:cubicBezTo>
                    <a:pt x="50038" y="7324090"/>
                    <a:pt x="0" y="7171182"/>
                    <a:pt x="0" y="7006463"/>
                  </a:cubicBezTo>
                  <a:lnTo>
                    <a:pt x="0" y="794893"/>
                  </a:lnTo>
                  <a:cubicBezTo>
                    <a:pt x="0" y="355854"/>
                    <a:pt x="355854" y="0"/>
                    <a:pt x="794893" y="0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2598381">
            <a:off x="16405871" y="3321016"/>
            <a:ext cx="3808697" cy="4040795"/>
            <a:chOff x="0" y="0"/>
            <a:chExt cx="5078262" cy="53877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78222" cy="5387721"/>
            </a:xfrm>
            <a:custGeom>
              <a:avLst/>
              <a:gdLst/>
              <a:ahLst/>
              <a:cxnLst/>
              <a:rect l="l" t="t" r="r" b="b"/>
              <a:pathLst>
                <a:path w="5078222" h="5387721">
                  <a:moveTo>
                    <a:pt x="5078222" y="0"/>
                  </a:moveTo>
                  <a:lnTo>
                    <a:pt x="0" y="5387721"/>
                  </a:lnTo>
                  <a:lnTo>
                    <a:pt x="0" y="794893"/>
                  </a:lnTo>
                  <a:cubicBezTo>
                    <a:pt x="0" y="355854"/>
                    <a:pt x="355854" y="0"/>
                    <a:pt x="794893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048791" y="2963724"/>
            <a:ext cx="7062715" cy="777923"/>
            <a:chOff x="0" y="0"/>
            <a:chExt cx="9416954" cy="10372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048791" y="4065496"/>
            <a:ext cx="7062716" cy="777923"/>
            <a:chOff x="0" y="0"/>
            <a:chExt cx="9416954" cy="10372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105947" y="5205369"/>
            <a:ext cx="7062716" cy="777923"/>
            <a:chOff x="0" y="0"/>
            <a:chExt cx="9416954" cy="10372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105948" y="7427964"/>
            <a:ext cx="7062715" cy="777923"/>
            <a:chOff x="0" y="0"/>
            <a:chExt cx="9416954" cy="10372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297562" y="2963724"/>
            <a:ext cx="7062715" cy="777923"/>
            <a:chOff x="0" y="0"/>
            <a:chExt cx="9416954" cy="10372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297560" y="4065496"/>
            <a:ext cx="7062715" cy="777923"/>
            <a:chOff x="0" y="0"/>
            <a:chExt cx="9416954" cy="10372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354717" y="5205369"/>
            <a:ext cx="7062715" cy="777923"/>
            <a:chOff x="0" y="0"/>
            <a:chExt cx="9416954" cy="10372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6354717" y="7427964"/>
            <a:ext cx="7062715" cy="777923"/>
            <a:chOff x="0" y="0"/>
            <a:chExt cx="9416954" cy="10372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379284" y="3040777"/>
            <a:ext cx="592705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 spc="506">
                <a:solidFill>
                  <a:srgbClr val="FFFFFF"/>
                </a:solidFill>
                <a:latin typeface="Arimo Bold" panose="020B0704020202020204"/>
              </a:rPr>
              <a:t>Background &amp; Goal</a:t>
            </a:r>
          </a:p>
          <a:p>
            <a:pPr algn="l">
              <a:lnSpc>
                <a:spcPts val="4440"/>
              </a:lnSpc>
            </a:pPr>
            <a:endParaRPr lang="en-US" sz="3700" spc="506">
              <a:solidFill>
                <a:srgbClr val="FFFFFF"/>
              </a:solidFill>
              <a:latin typeface="Arimo Bold" panose="020B0704020202020204"/>
            </a:endParaRP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5105947" y="6326192"/>
            <a:ext cx="7062715" cy="777923"/>
            <a:chOff x="0" y="0"/>
            <a:chExt cx="9416954" cy="10372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4DA8EE">
                <a:alpha val="49804"/>
              </a:srgbClr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6354717" y="6326192"/>
            <a:ext cx="7062715" cy="777923"/>
            <a:chOff x="0" y="0"/>
            <a:chExt cx="9416954" cy="10372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416923" cy="1037209"/>
            </a:xfrm>
            <a:custGeom>
              <a:avLst/>
              <a:gdLst/>
              <a:ahLst/>
              <a:cxnLst/>
              <a:rect l="l" t="t" r="r" b="b"/>
              <a:pathLst>
                <a:path w="9416923" h="1037209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9244076" y="0"/>
                  </a:lnTo>
                  <a:cubicBezTo>
                    <a:pt x="9339580" y="0"/>
                    <a:pt x="9416923" y="77343"/>
                    <a:pt x="9416923" y="172847"/>
                  </a:cubicBezTo>
                  <a:lnTo>
                    <a:pt x="9416923" y="864362"/>
                  </a:lnTo>
                  <a:cubicBezTo>
                    <a:pt x="9416923" y="959866"/>
                    <a:pt x="9339580" y="1037209"/>
                    <a:pt x="9244076" y="1037209"/>
                  </a:cubicBezTo>
                  <a:lnTo>
                    <a:pt x="172847" y="1037209"/>
                  </a:lnTo>
                  <a:cubicBezTo>
                    <a:pt x="77343" y="1037209"/>
                    <a:pt x="0" y="959866"/>
                    <a:pt x="0" y="864362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7436441" y="6386745"/>
            <a:ext cx="592705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u="none" strike="noStrike" spc="506">
                <a:solidFill>
                  <a:srgbClr val="FFFFFF"/>
                </a:solidFill>
                <a:latin typeface="Arimo Bold" panose="020B0704020202020204"/>
              </a:rPr>
              <a:t>Results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99105" y="3004305"/>
            <a:ext cx="99845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FFFF"/>
                </a:solidFill>
                <a:latin typeface="思源黑体 1 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99102" y="4129899"/>
            <a:ext cx="104195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 1 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356259" y="5285124"/>
            <a:ext cx="99845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 1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356260" y="7478993"/>
            <a:ext cx="104195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 1 Bold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180987" y="1431816"/>
            <a:ext cx="592602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20"/>
              </a:lnSpc>
            </a:pPr>
            <a:r>
              <a:rPr lang="en-US" sz="7600">
                <a:solidFill>
                  <a:srgbClr val="4191D7"/>
                </a:solidFill>
                <a:latin typeface="Arimo Heavy"/>
              </a:rPr>
              <a:t>CONTENTS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79284" y="5275243"/>
            <a:ext cx="620847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u="none" strike="noStrike" spc="506">
                <a:solidFill>
                  <a:srgbClr val="FFFFFF"/>
                </a:solidFill>
                <a:latin typeface="Arimo Bold" panose="020B0704020202020204"/>
              </a:rPr>
              <a:t>About the Method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56260" y="6377220"/>
            <a:ext cx="104195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思源黑体 1 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379284" y="7523214"/>
            <a:ext cx="810220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u="none" strike="noStrike" spc="506">
                <a:solidFill>
                  <a:srgbClr val="FFFFFF"/>
                </a:solidFill>
                <a:latin typeface="Arimo Bold" panose="020B0704020202020204"/>
              </a:rPr>
              <a:t>Conclusion &amp; Future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3218" y="4164728"/>
            <a:ext cx="592705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u="none" strike="noStrike" spc="506">
                <a:solidFill>
                  <a:srgbClr val="FFFFFF"/>
                </a:solidFill>
                <a:latin typeface="Arimo Bold" panose="020B0704020202020204"/>
              </a:rPr>
              <a:t>About the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-205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800" y="647700"/>
            <a:ext cx="3173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c</a:t>
            </a:r>
            <a:r>
              <a:rPr lang="en-US" altLang="zh-CN" sz="3200" dirty="0" smtClean="0"/>
              <a:t>.  Random Forest</a:t>
            </a:r>
            <a:endParaRPr lang="en-US" altLang="zh-CN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6" y="1632001"/>
            <a:ext cx="6983564" cy="588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632001"/>
            <a:ext cx="8610600" cy="638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48" y="3245468"/>
            <a:ext cx="9171352" cy="66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99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7" name="右弧形箭头 6"/>
          <p:cNvSpPr/>
          <p:nvPr/>
        </p:nvSpPr>
        <p:spPr>
          <a:xfrm rot="19917757">
            <a:off x="8489573" y="4305300"/>
            <a:ext cx="934441" cy="1676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1691125298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896100"/>
            <a:ext cx="10738624" cy="1828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48946" y="6096758"/>
            <a:ext cx="162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 this case, we will choose </a:t>
            </a:r>
            <a:r>
              <a:rPr lang="en-US" altLang="zh-CN" sz="3200" dirty="0" err="1"/>
              <a:t>n_estimators</a:t>
            </a:r>
            <a:r>
              <a:rPr lang="en-US" altLang="zh-CN" sz="3200" dirty="0"/>
              <a:t>=60, </a:t>
            </a:r>
            <a:r>
              <a:rPr lang="en-US" altLang="zh-CN" sz="3200" dirty="0" err="1"/>
              <a:t>max_depth</a:t>
            </a:r>
            <a:r>
              <a:rPr lang="en-US" altLang="zh-CN" sz="3200" dirty="0"/>
              <a:t>=5, </a:t>
            </a:r>
            <a:r>
              <a:rPr lang="en-US" altLang="zh-CN" sz="3200" dirty="0" err="1"/>
              <a:t>min_sample_leaf</a:t>
            </a:r>
            <a:r>
              <a:rPr lang="en-US" altLang="zh-CN" sz="3200" dirty="0"/>
              <a:t>=1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4" r="-4348"/>
          <a:stretch>
            <a:fillRect/>
          </a:stretch>
        </p:blipFill>
        <p:spPr bwMode="auto">
          <a:xfrm>
            <a:off x="1288810" y="2623751"/>
            <a:ext cx="688631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2877800" y="7300784"/>
            <a:ext cx="3604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Training data accuracy of </a:t>
            </a:r>
            <a:r>
              <a:rPr lang="en-US" altLang="zh-CN" dirty="0" smtClean="0"/>
              <a:t>RF:  0.7818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4959913" y="7715030"/>
            <a:ext cx="576649" cy="190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670805" y="766668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0.8281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8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10" y="374650"/>
            <a:ext cx="15439390" cy="1153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Compare those models after tuned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4"/>
          <a:stretch>
            <a:fillRect/>
          </a:stretch>
        </p:blipFill>
        <p:spPr bwMode="auto">
          <a:xfrm>
            <a:off x="617838" y="2846173"/>
            <a:ext cx="672694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294" y="2834846"/>
            <a:ext cx="8095009" cy="191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7838" y="1806033"/>
            <a:ext cx="581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/>
              <a:t>Training Data Accuracy</a:t>
            </a:r>
            <a:endParaRPr lang="zh-CN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397010" y="1806034"/>
            <a:ext cx="390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Test Data Accuracy</a:t>
            </a:r>
            <a:endParaRPr lang="zh-CN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47038" y="3153370"/>
            <a:ext cx="2313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NB</a:t>
            </a:r>
            <a:endParaRPr lang="zh-CN" altLang="en-US" sz="54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 descr="16911252983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106410"/>
            <a:ext cx="8719185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4983" y="8421330"/>
            <a:ext cx="255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RF</a:t>
            </a:r>
            <a:endParaRPr lang="zh-CN" altLang="en-US" sz="54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图片 4" descr="16911254463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5600700"/>
            <a:ext cx="5705475" cy="1533525"/>
          </a:xfrm>
          <a:prstGeom prst="rect">
            <a:avLst/>
          </a:prstGeom>
        </p:spPr>
      </p:pic>
      <p:pic>
        <p:nvPicPr>
          <p:cNvPr id="6" name="图片 5" descr="16911254878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8039100"/>
            <a:ext cx="7286625" cy="1590675"/>
          </a:xfrm>
          <a:prstGeom prst="rect">
            <a:avLst/>
          </a:prstGeom>
        </p:spPr>
      </p:pic>
      <p:pic>
        <p:nvPicPr>
          <p:cNvPr id="16" name="Picture 2" descr="C:\Users\DELL\AppData\Local\Temp\WeChat Files\cffac7cd086fff3598b199fc891e67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5567250"/>
            <a:ext cx="5744377" cy="160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1777" y="59670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SVM</a:t>
            </a:r>
            <a:endParaRPr lang="zh-CN" altLang="en-US" sz="54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276" y="0"/>
            <a:ext cx="18399276" cy="7286793"/>
            <a:chOff x="0" y="0"/>
            <a:chExt cx="4845900" cy="191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900" cy="1919155"/>
            </a:xfrm>
            <a:custGeom>
              <a:avLst/>
              <a:gdLst/>
              <a:ahLst/>
              <a:cxnLst/>
              <a:rect l="l" t="t" r="r" b="b"/>
              <a:pathLst>
                <a:path w="4845900" h="1919155">
                  <a:moveTo>
                    <a:pt x="21459" y="0"/>
                  </a:moveTo>
                  <a:lnTo>
                    <a:pt x="4824440" y="0"/>
                  </a:lnTo>
                  <a:cubicBezTo>
                    <a:pt x="4830132" y="0"/>
                    <a:pt x="4835590" y="2261"/>
                    <a:pt x="4839615" y="6285"/>
                  </a:cubicBezTo>
                  <a:cubicBezTo>
                    <a:pt x="4843639" y="10310"/>
                    <a:pt x="4845900" y="15768"/>
                    <a:pt x="4845900" y="21459"/>
                  </a:cubicBezTo>
                  <a:lnTo>
                    <a:pt x="4845900" y="1897696"/>
                  </a:lnTo>
                  <a:cubicBezTo>
                    <a:pt x="4845900" y="1903387"/>
                    <a:pt x="4843639" y="1908846"/>
                    <a:pt x="4839615" y="1912870"/>
                  </a:cubicBezTo>
                  <a:cubicBezTo>
                    <a:pt x="4835590" y="1916894"/>
                    <a:pt x="4830132" y="1919155"/>
                    <a:pt x="4824440" y="1919155"/>
                  </a:cubicBezTo>
                  <a:lnTo>
                    <a:pt x="21459" y="1919155"/>
                  </a:lnTo>
                  <a:cubicBezTo>
                    <a:pt x="15768" y="1919155"/>
                    <a:pt x="10310" y="1916894"/>
                    <a:pt x="6285" y="1912870"/>
                  </a:cubicBezTo>
                  <a:cubicBezTo>
                    <a:pt x="2261" y="1908846"/>
                    <a:pt x="0" y="1903387"/>
                    <a:pt x="0" y="1897696"/>
                  </a:cubicBezTo>
                  <a:lnTo>
                    <a:pt x="0" y="21459"/>
                  </a:lnTo>
                  <a:cubicBezTo>
                    <a:pt x="0" y="15768"/>
                    <a:pt x="2261" y="10310"/>
                    <a:pt x="6285" y="6285"/>
                  </a:cubicBezTo>
                  <a:cubicBezTo>
                    <a:pt x="10310" y="2261"/>
                    <a:pt x="15768" y="0"/>
                    <a:pt x="21459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1850" y="2193075"/>
            <a:ext cx="5197642" cy="7147791"/>
            <a:chOff x="0" y="0"/>
            <a:chExt cx="6930190" cy="95303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8709" r="2842"/>
            <a:stretch>
              <a:fillRect/>
            </a:stretch>
          </p:blipFill>
          <p:spPr>
            <a:xfrm>
              <a:off x="0" y="0"/>
              <a:ext cx="6930190" cy="95303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8287186">
            <a:off x="1256651" y="3078939"/>
            <a:ext cx="236858" cy="1383112"/>
          </a:xfrm>
          <a:custGeom>
            <a:avLst/>
            <a:gdLst/>
            <a:ahLst/>
            <a:cxnLst/>
            <a:rect l="l" t="t" r="r" b="b"/>
            <a:pathLst>
              <a:path w="236858" h="1383112">
                <a:moveTo>
                  <a:pt x="0" y="0"/>
                </a:moveTo>
                <a:lnTo>
                  <a:pt x="236858" y="0"/>
                </a:lnTo>
                <a:lnTo>
                  <a:pt x="236858" y="1383112"/>
                </a:lnTo>
                <a:lnTo>
                  <a:pt x="0" y="138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3530" y="2125827"/>
            <a:ext cx="16607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530" y="3551631"/>
            <a:ext cx="101210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Result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39" y="9217041"/>
            <a:ext cx="6226493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100">
                <a:solidFill>
                  <a:srgbClr val="4DA8EE"/>
                </a:solidFill>
                <a:latin typeface="Arimo" panose="020B0604020202020204"/>
              </a:rPr>
              <a:t>Predicting Diabetes:A Machine Learning Perspective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530" y="4783463"/>
            <a:ext cx="9241419" cy="233532"/>
            <a:chOff x="0" y="0"/>
            <a:chExt cx="2010280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03530" y="4968508"/>
            <a:ext cx="6539466" cy="165253"/>
            <a:chOff x="0" y="0"/>
            <a:chExt cx="20102802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2431" y="630172"/>
            <a:ext cx="1027206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sz="6000" dirty="0">
                <a:solidFill>
                  <a:srgbClr val="4A4F54"/>
                </a:solidFill>
                <a:latin typeface="Arimo Light"/>
              </a:rPr>
              <a:t>Result</a:t>
            </a:r>
          </a:p>
          <a:p>
            <a:pPr algn="l">
              <a:lnSpc>
                <a:spcPts val="9000"/>
              </a:lnSpc>
            </a:pPr>
            <a:endParaRPr lang="en-US" sz="6000" dirty="0">
              <a:solidFill>
                <a:srgbClr val="4A4F54"/>
              </a:solidFill>
              <a:latin typeface="Arimo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5448300"/>
            <a:ext cx="14948096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200" dirty="0"/>
              <a:t>Comparing test data accuracies, </a:t>
            </a:r>
            <a:r>
              <a:rPr lang="en-US" sz="3200" dirty="0" smtClean="0"/>
              <a:t>we </a:t>
            </a:r>
            <a:r>
              <a:rPr lang="en-US" sz="3200" dirty="0"/>
              <a:t>find out the RF has the highest accuracy based on the diabetes datasets. </a:t>
            </a:r>
          </a:p>
          <a:p>
            <a:pPr>
              <a:lnSpc>
                <a:spcPts val="4760"/>
              </a:lnSpc>
            </a:pPr>
            <a:endParaRPr lang="en-US" sz="3400" dirty="0">
              <a:solidFill>
                <a:srgbClr val="4A4F54"/>
              </a:solidFill>
              <a:latin typeface="Arimo" panose="020B0604020202020204"/>
            </a:endParaRPr>
          </a:p>
          <a:p>
            <a:pPr>
              <a:lnSpc>
                <a:spcPts val="4760"/>
              </a:lnSpc>
            </a:pPr>
            <a:endParaRPr lang="en-US" sz="3400" dirty="0">
              <a:solidFill>
                <a:srgbClr val="4A4F54"/>
              </a:solidFill>
              <a:latin typeface="Arimo" panose="020B0604020202020204"/>
            </a:endParaRPr>
          </a:p>
          <a:p>
            <a:pPr>
              <a:lnSpc>
                <a:spcPts val="4760"/>
              </a:lnSpc>
            </a:pPr>
            <a:endParaRPr lang="en-US" sz="3400" dirty="0">
              <a:solidFill>
                <a:srgbClr val="4A4F54"/>
              </a:solidFill>
              <a:latin typeface="Arimo" panose="020B0604020202020204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84857"/>
              </p:ext>
            </p:extLst>
          </p:nvPr>
        </p:nvGraphicFramePr>
        <p:xfrm>
          <a:off x="1502431" y="2708629"/>
          <a:ext cx="12065288" cy="241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5369"/>
                <a:gridCol w="2277275"/>
                <a:gridCol w="3016322"/>
                <a:gridCol w="3016322"/>
              </a:tblGrid>
              <a:tr h="60464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RF</a:t>
                      </a:r>
                      <a:endParaRPr lang="zh-CN" altLang="en-US" dirty="0"/>
                    </a:p>
                  </a:txBody>
                  <a:tcPr/>
                </a:tc>
              </a:tr>
              <a:tr h="6046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Training</a:t>
                      </a:r>
                      <a:r>
                        <a:rPr lang="en-US" altLang="zh-CN" baseline="0" dirty="0" smtClean="0"/>
                        <a:t> Data Accuracy(Before tuning)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0.7639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0.7949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0.7818</a:t>
                      </a:r>
                      <a:endParaRPr lang="zh-CN" altLang="en-US" dirty="0"/>
                    </a:p>
                  </a:txBody>
                  <a:tcPr/>
                </a:tc>
              </a:tr>
              <a:tr h="6046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Training</a:t>
                      </a:r>
                      <a:r>
                        <a:rPr lang="en-US" altLang="zh-CN" baseline="0" dirty="0" smtClean="0"/>
                        <a:t> Data 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0.7639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0.8281</a:t>
                      </a:r>
                      <a:endParaRPr lang="zh-CN" altLang="en-US" dirty="0"/>
                    </a:p>
                  </a:txBody>
                  <a:tcPr/>
                </a:tc>
              </a:tr>
              <a:tr h="6046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Test</a:t>
                      </a:r>
                      <a:r>
                        <a:rPr lang="en-US" altLang="zh-CN" baseline="0" dirty="0" smtClean="0"/>
                        <a:t> Data 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0.8724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0" y="175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1502432" y="374903"/>
            <a:ext cx="1027206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altLang="zh-CN" sz="6000" dirty="0">
                <a:solidFill>
                  <a:srgbClr val="4A4F54"/>
                </a:solidFill>
                <a:latin typeface="Arimo Light"/>
              </a:rPr>
              <a:t>Create an easy application</a:t>
            </a:r>
          </a:p>
          <a:p>
            <a:pPr algn="l">
              <a:lnSpc>
                <a:spcPts val="9000"/>
              </a:lnSpc>
            </a:pPr>
            <a:r>
              <a:rPr lang="en-US" sz="6000" dirty="0" smtClean="0">
                <a:solidFill>
                  <a:srgbClr val="4A4F54"/>
                </a:solidFill>
                <a:latin typeface="Arimo Light"/>
              </a:rPr>
              <a:t> </a:t>
            </a:r>
            <a:endParaRPr lang="en-US" sz="6000" dirty="0">
              <a:solidFill>
                <a:srgbClr val="4A4F54"/>
              </a:solidFill>
              <a:latin typeface="Arimo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1973401"/>
            <a:ext cx="9144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7029" lvl="1">
              <a:lnSpc>
                <a:spcPts val="4759"/>
              </a:lnSpc>
            </a:pPr>
            <a:r>
              <a:rPr lang="en-US" altLang="zh-CN" sz="3200" dirty="0"/>
              <a:t>Flask </a:t>
            </a:r>
          </a:p>
          <a:p>
            <a:pPr marL="824229" lvl="1" indent="-457200">
              <a:lnSpc>
                <a:spcPts val="4759"/>
              </a:lnSpc>
              <a:buFont typeface="Arial" pitchFamily="34" charset="0"/>
              <a:buChar char="•"/>
            </a:pPr>
            <a:r>
              <a:rPr lang="en-US" altLang="zh-CN" sz="3200" dirty="0"/>
              <a:t>A lightweight web application framework</a:t>
            </a:r>
          </a:p>
          <a:p>
            <a:pPr marL="824229" lvl="1" indent="-457200">
              <a:lnSpc>
                <a:spcPts val="4759"/>
              </a:lnSpc>
              <a:buFont typeface="Arial" pitchFamily="34" charset="0"/>
              <a:buChar char="•"/>
            </a:pPr>
            <a:r>
              <a:rPr lang="en-US" altLang="zh-CN" sz="3200" dirty="0"/>
              <a:t>Easy to use</a:t>
            </a:r>
          </a:p>
          <a:p>
            <a:pPr marL="824229" lvl="1" indent="-457200">
              <a:lnSpc>
                <a:spcPts val="4759"/>
              </a:lnSpc>
              <a:buFont typeface="Arial" pitchFamily="34" charset="0"/>
              <a:buChar char="•"/>
            </a:pPr>
            <a:r>
              <a:rPr lang="en-US" altLang="zh-CN" sz="3200" dirty="0"/>
              <a:t>Various tools and functions</a:t>
            </a:r>
          </a:p>
          <a:p>
            <a:pPr marL="824229" lvl="1" indent="-457200">
              <a:lnSpc>
                <a:spcPts val="4759"/>
              </a:lnSpc>
              <a:buFont typeface="Arial" pitchFamily="34" charset="0"/>
              <a:buChar char="•"/>
            </a:pPr>
            <a:r>
              <a:rPr lang="en-US" altLang="zh-CN" sz="3200" dirty="0"/>
              <a:t>Wide range of applications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7686" y="4720083"/>
            <a:ext cx="2463029" cy="1123757"/>
          </a:xfrm>
          <a:custGeom>
            <a:avLst/>
            <a:gdLst/>
            <a:ahLst/>
            <a:cxnLst/>
            <a:rect l="l" t="t" r="r" b="b"/>
            <a:pathLst>
              <a:path w="2463029" h="1123757">
                <a:moveTo>
                  <a:pt x="0" y="0"/>
                </a:moveTo>
                <a:lnTo>
                  <a:pt x="2463029" y="0"/>
                </a:lnTo>
                <a:lnTo>
                  <a:pt x="2463029" y="1123757"/>
                </a:lnTo>
                <a:lnTo>
                  <a:pt x="0" y="112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 descr="03dad1549558ff18602e04207f4ccb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1028700"/>
            <a:ext cx="6905625" cy="8915400"/>
          </a:xfrm>
          <a:prstGeom prst="rect">
            <a:avLst/>
          </a:prstGeom>
        </p:spPr>
      </p:pic>
      <p:pic>
        <p:nvPicPr>
          <p:cNvPr id="7" name="图片 6" descr="微信图片_202308031226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019175"/>
            <a:ext cx="6962775" cy="892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图片 4" descr="894834b7fcc3ecf565b651be85c34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14" y="2508421"/>
            <a:ext cx="8077200" cy="5992053"/>
          </a:xfrm>
          <a:prstGeom prst="rect">
            <a:avLst/>
          </a:prstGeom>
        </p:spPr>
      </p:pic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1372257" y="495553"/>
            <a:ext cx="1027206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00"/>
              </a:lnSpc>
            </a:pPr>
            <a:r>
              <a:rPr lang="en-US" sz="6000" dirty="0">
                <a:solidFill>
                  <a:srgbClr val="4A4F54"/>
                </a:solidFill>
                <a:latin typeface="Arimo Light"/>
              </a:rPr>
              <a:t>Example chart:</a:t>
            </a: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8686800" y="2400300"/>
            <a:ext cx="9370060" cy="5621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67030" lvl="1">
              <a:lnSpc>
                <a:spcPts val="4760"/>
              </a:lnSpc>
            </a:pPr>
            <a:endParaRPr lang="en-US" altLang="zh-CN" sz="3400" dirty="0" smtClean="0">
              <a:solidFill>
                <a:srgbClr val="4A4F54"/>
              </a:solidFill>
              <a:latin typeface="Arimo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01200" y="3695700"/>
            <a:ext cx="6858000" cy="3033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dirty="0"/>
              <a:t>The probability of the patient having diabetes is </a:t>
            </a:r>
            <a:r>
              <a:rPr lang="en-US" altLang="zh-CN" sz="3200" dirty="0" err="1"/>
              <a:t>xx.xx</a:t>
            </a:r>
            <a:r>
              <a:rPr lang="en-US" altLang="zh-CN" sz="3200" dirty="0"/>
              <a:t>%. in this case, the number is 13.41.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276" y="0"/>
            <a:ext cx="18399276" cy="7286793"/>
            <a:chOff x="0" y="0"/>
            <a:chExt cx="4845900" cy="191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900" cy="1919155"/>
            </a:xfrm>
            <a:custGeom>
              <a:avLst/>
              <a:gdLst/>
              <a:ahLst/>
              <a:cxnLst/>
              <a:rect l="l" t="t" r="r" b="b"/>
              <a:pathLst>
                <a:path w="4845900" h="1919155">
                  <a:moveTo>
                    <a:pt x="21459" y="0"/>
                  </a:moveTo>
                  <a:lnTo>
                    <a:pt x="4824440" y="0"/>
                  </a:lnTo>
                  <a:cubicBezTo>
                    <a:pt x="4830132" y="0"/>
                    <a:pt x="4835590" y="2261"/>
                    <a:pt x="4839615" y="6285"/>
                  </a:cubicBezTo>
                  <a:cubicBezTo>
                    <a:pt x="4843639" y="10310"/>
                    <a:pt x="4845900" y="15768"/>
                    <a:pt x="4845900" y="21459"/>
                  </a:cubicBezTo>
                  <a:lnTo>
                    <a:pt x="4845900" y="1897696"/>
                  </a:lnTo>
                  <a:cubicBezTo>
                    <a:pt x="4845900" y="1903387"/>
                    <a:pt x="4843639" y="1908846"/>
                    <a:pt x="4839615" y="1912870"/>
                  </a:cubicBezTo>
                  <a:cubicBezTo>
                    <a:pt x="4835590" y="1916894"/>
                    <a:pt x="4830132" y="1919155"/>
                    <a:pt x="4824440" y="1919155"/>
                  </a:cubicBezTo>
                  <a:lnTo>
                    <a:pt x="21459" y="1919155"/>
                  </a:lnTo>
                  <a:cubicBezTo>
                    <a:pt x="15768" y="1919155"/>
                    <a:pt x="10310" y="1916894"/>
                    <a:pt x="6285" y="1912870"/>
                  </a:cubicBezTo>
                  <a:cubicBezTo>
                    <a:pt x="2261" y="1908846"/>
                    <a:pt x="0" y="1903387"/>
                    <a:pt x="0" y="1897696"/>
                  </a:cubicBezTo>
                  <a:lnTo>
                    <a:pt x="0" y="21459"/>
                  </a:lnTo>
                  <a:cubicBezTo>
                    <a:pt x="0" y="15768"/>
                    <a:pt x="2261" y="10310"/>
                    <a:pt x="6285" y="6285"/>
                  </a:cubicBezTo>
                  <a:cubicBezTo>
                    <a:pt x="10310" y="2261"/>
                    <a:pt x="15768" y="0"/>
                    <a:pt x="21459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1850" y="2193075"/>
            <a:ext cx="5197642" cy="7147791"/>
            <a:chOff x="0" y="0"/>
            <a:chExt cx="6930190" cy="95303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8709" r="2842"/>
            <a:stretch>
              <a:fillRect/>
            </a:stretch>
          </p:blipFill>
          <p:spPr>
            <a:xfrm>
              <a:off x="0" y="0"/>
              <a:ext cx="6930190" cy="95303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8287186">
            <a:off x="1256651" y="3078939"/>
            <a:ext cx="236858" cy="1383112"/>
          </a:xfrm>
          <a:custGeom>
            <a:avLst/>
            <a:gdLst/>
            <a:ahLst/>
            <a:cxnLst/>
            <a:rect l="l" t="t" r="r" b="b"/>
            <a:pathLst>
              <a:path w="236858" h="1383112">
                <a:moveTo>
                  <a:pt x="0" y="0"/>
                </a:moveTo>
                <a:lnTo>
                  <a:pt x="236858" y="0"/>
                </a:lnTo>
                <a:lnTo>
                  <a:pt x="236858" y="1383112"/>
                </a:lnTo>
                <a:lnTo>
                  <a:pt x="0" y="138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3530" y="2125827"/>
            <a:ext cx="16607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530" y="3551631"/>
            <a:ext cx="101210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Conclusion and Future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39" y="9217041"/>
            <a:ext cx="6226493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100">
                <a:solidFill>
                  <a:srgbClr val="4DA8EE"/>
                </a:solidFill>
                <a:latin typeface="Arimo" panose="020B0604020202020204"/>
              </a:rPr>
              <a:t>Predicting Diabetes:A Machine Learning Perspective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530" y="4783463"/>
            <a:ext cx="9241419" cy="233532"/>
            <a:chOff x="0" y="0"/>
            <a:chExt cx="2010280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03530" y="4968508"/>
            <a:ext cx="6539466" cy="165253"/>
            <a:chOff x="0" y="0"/>
            <a:chExt cx="20102802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0285" y="2730968"/>
            <a:ext cx="2823663" cy="2823663"/>
            <a:chOff x="0" y="0"/>
            <a:chExt cx="3764884" cy="376488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807" t="37961" r="55292" b="15382"/>
            <a:stretch>
              <a:fillRect/>
            </a:stretch>
          </p:blipFill>
          <p:spPr>
            <a:xfrm>
              <a:off x="0" y="0"/>
              <a:ext cx="3764884" cy="376488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801908" y="5719410"/>
            <a:ext cx="2823663" cy="2823663"/>
            <a:chOff x="0" y="0"/>
            <a:chExt cx="3764884" cy="376488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68736" r="823" b="45883"/>
            <a:stretch>
              <a:fillRect/>
            </a:stretch>
          </p:blipFill>
          <p:spPr>
            <a:xfrm>
              <a:off x="0" y="0"/>
              <a:ext cx="3764884" cy="376488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801908" y="2730968"/>
            <a:ext cx="2823663" cy="28236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2BE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80285" y="5719410"/>
            <a:ext cx="2823663" cy="28236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2BEE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96393" y="5913627"/>
            <a:ext cx="8248901" cy="3817865"/>
          </a:xfrm>
          <a:custGeom>
            <a:avLst/>
            <a:gdLst/>
            <a:ahLst/>
            <a:cxnLst/>
            <a:rect l="l" t="t" r="r" b="b"/>
            <a:pathLst>
              <a:path w="8248901" h="3817865">
                <a:moveTo>
                  <a:pt x="0" y="0"/>
                </a:moveTo>
                <a:lnTo>
                  <a:pt x="8248901" y="0"/>
                </a:lnTo>
                <a:lnTo>
                  <a:pt x="8248901" y="3817865"/>
                </a:lnTo>
                <a:lnTo>
                  <a:pt x="0" y="381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23400" y="3297948"/>
            <a:ext cx="1180680" cy="1689703"/>
          </a:xfrm>
          <a:custGeom>
            <a:avLst/>
            <a:gdLst/>
            <a:ahLst/>
            <a:cxnLst/>
            <a:rect l="l" t="t" r="r" b="b"/>
            <a:pathLst>
              <a:path w="1180680" h="1689703">
                <a:moveTo>
                  <a:pt x="0" y="0"/>
                </a:moveTo>
                <a:lnTo>
                  <a:pt x="1180680" y="0"/>
                </a:lnTo>
                <a:lnTo>
                  <a:pt x="1180680" y="1689703"/>
                </a:lnTo>
                <a:lnTo>
                  <a:pt x="0" y="1689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55939" y="6566808"/>
            <a:ext cx="1672355" cy="1357119"/>
          </a:xfrm>
          <a:custGeom>
            <a:avLst/>
            <a:gdLst/>
            <a:ahLst/>
            <a:cxnLst/>
            <a:rect l="l" t="t" r="r" b="b"/>
            <a:pathLst>
              <a:path w="1672355" h="1357119">
                <a:moveTo>
                  <a:pt x="0" y="0"/>
                </a:moveTo>
                <a:lnTo>
                  <a:pt x="1672354" y="0"/>
                </a:lnTo>
                <a:lnTo>
                  <a:pt x="1672354" y="1357118"/>
                </a:lnTo>
                <a:lnTo>
                  <a:pt x="0" y="1357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2183" y="1866900"/>
            <a:ext cx="9448617" cy="318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95" dirty="0">
                <a:solidFill>
                  <a:srgbClr val="1F367F"/>
                </a:solidFill>
                <a:latin typeface="思源黑体 2"/>
              </a:rPr>
              <a:t>Through unsupervised learning methods SVM, NB, and RF, we have developed a model for predicting diabetes among women based on the diabetes dataset from </a:t>
            </a:r>
            <a:r>
              <a:rPr lang="en-US" sz="2495" dirty="0" err="1">
                <a:solidFill>
                  <a:srgbClr val="1F367F"/>
                </a:solidFill>
                <a:latin typeface="思源黑体 2"/>
              </a:rPr>
              <a:t>Kaggle</a:t>
            </a:r>
            <a:r>
              <a:rPr lang="en-US" sz="2495" dirty="0">
                <a:solidFill>
                  <a:srgbClr val="1F367F"/>
                </a:solidFill>
                <a:latin typeface="思源黑体 2"/>
              </a:rPr>
              <a:t>. This model has shown good performance, achieving an accuracy of approximately </a:t>
            </a:r>
            <a:r>
              <a:rPr lang="en-US" sz="2495" dirty="0" smtClean="0">
                <a:solidFill>
                  <a:srgbClr val="1F367F"/>
                </a:solidFill>
                <a:latin typeface="思源黑体 2"/>
              </a:rPr>
              <a:t>87.2% </a:t>
            </a:r>
            <a:r>
              <a:rPr lang="en-US" sz="2495" dirty="0">
                <a:solidFill>
                  <a:srgbClr val="1F367F"/>
                </a:solidFill>
                <a:latin typeface="思源黑体 2"/>
              </a:rPr>
              <a:t>when applied to </a:t>
            </a:r>
            <a:r>
              <a:rPr lang="en-US" sz="2495" dirty="0" smtClean="0">
                <a:solidFill>
                  <a:srgbClr val="1F367F"/>
                </a:solidFill>
                <a:latin typeface="思源黑体 2"/>
              </a:rPr>
              <a:t>Random Forest. </a:t>
            </a:r>
            <a:r>
              <a:rPr lang="en-US" sz="2495" dirty="0">
                <a:solidFill>
                  <a:srgbClr val="1F367F"/>
                </a:solidFill>
                <a:latin typeface="思源黑体 2"/>
              </a:rPr>
              <a:t>It enables individuals to assess their likelihood of developing diabetes and encourages timely precautionary measures</a:t>
            </a:r>
            <a:r>
              <a:rPr lang="en-US" sz="2495" dirty="0" smtClean="0">
                <a:solidFill>
                  <a:srgbClr val="1F367F"/>
                </a:solidFill>
                <a:latin typeface="思源黑体 2"/>
              </a:rPr>
              <a:t>.</a:t>
            </a:r>
            <a:endParaRPr lang="en-US" sz="2495" dirty="0">
              <a:solidFill>
                <a:srgbClr val="1F367F"/>
              </a:solidFill>
              <a:latin typeface="思源黑体 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9650" y="542925"/>
            <a:ext cx="85448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F367F"/>
                </a:solidFill>
                <a:latin typeface="Arimo" panose="020B0604020202020204"/>
              </a:rPr>
              <a:t>Conclusion and Future</a:t>
            </a:r>
          </a:p>
        </p:txBody>
      </p:sp>
      <p:graphicFrame>
        <p:nvGraphicFramePr>
          <p:cNvPr id="20" name="图示 19"/>
          <p:cNvGraphicFramePr/>
          <p:nvPr/>
        </p:nvGraphicFramePr>
        <p:xfrm>
          <a:off x="662176" y="5143500"/>
          <a:ext cx="9548624" cy="5363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9525" y="5642551"/>
            <a:ext cx="3677843" cy="47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95" b="1" dirty="0">
                <a:solidFill>
                  <a:srgbClr val="1F367F"/>
                </a:solidFill>
                <a:latin typeface="思源黑体 2"/>
              </a:rPr>
              <a:t>Future work</a:t>
            </a:r>
            <a:endParaRPr lang="zh-CN" altLang="en-US" sz="2495" b="1" dirty="0">
              <a:solidFill>
                <a:srgbClr val="1F367F"/>
              </a:solidFill>
              <a:latin typeface="思源黑体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276" y="0"/>
            <a:ext cx="18399276" cy="7286793"/>
            <a:chOff x="0" y="0"/>
            <a:chExt cx="4845900" cy="191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900" cy="1919155"/>
            </a:xfrm>
            <a:custGeom>
              <a:avLst/>
              <a:gdLst/>
              <a:ahLst/>
              <a:cxnLst/>
              <a:rect l="l" t="t" r="r" b="b"/>
              <a:pathLst>
                <a:path w="4845900" h="1919155">
                  <a:moveTo>
                    <a:pt x="21459" y="0"/>
                  </a:moveTo>
                  <a:lnTo>
                    <a:pt x="4824440" y="0"/>
                  </a:lnTo>
                  <a:cubicBezTo>
                    <a:pt x="4830132" y="0"/>
                    <a:pt x="4835590" y="2261"/>
                    <a:pt x="4839615" y="6285"/>
                  </a:cubicBezTo>
                  <a:cubicBezTo>
                    <a:pt x="4843639" y="10310"/>
                    <a:pt x="4845900" y="15768"/>
                    <a:pt x="4845900" y="21459"/>
                  </a:cubicBezTo>
                  <a:lnTo>
                    <a:pt x="4845900" y="1897696"/>
                  </a:lnTo>
                  <a:cubicBezTo>
                    <a:pt x="4845900" y="1903387"/>
                    <a:pt x="4843639" y="1908846"/>
                    <a:pt x="4839615" y="1912870"/>
                  </a:cubicBezTo>
                  <a:cubicBezTo>
                    <a:pt x="4835590" y="1916894"/>
                    <a:pt x="4830132" y="1919155"/>
                    <a:pt x="4824440" y="1919155"/>
                  </a:cubicBezTo>
                  <a:lnTo>
                    <a:pt x="21459" y="1919155"/>
                  </a:lnTo>
                  <a:cubicBezTo>
                    <a:pt x="15768" y="1919155"/>
                    <a:pt x="10310" y="1916894"/>
                    <a:pt x="6285" y="1912870"/>
                  </a:cubicBezTo>
                  <a:cubicBezTo>
                    <a:pt x="2261" y="1908846"/>
                    <a:pt x="0" y="1903387"/>
                    <a:pt x="0" y="1897696"/>
                  </a:cubicBezTo>
                  <a:lnTo>
                    <a:pt x="0" y="21459"/>
                  </a:lnTo>
                  <a:cubicBezTo>
                    <a:pt x="0" y="15768"/>
                    <a:pt x="2261" y="10310"/>
                    <a:pt x="6285" y="6285"/>
                  </a:cubicBezTo>
                  <a:cubicBezTo>
                    <a:pt x="10310" y="2261"/>
                    <a:pt x="15768" y="0"/>
                    <a:pt x="21459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1850" y="2193075"/>
            <a:ext cx="5197642" cy="7147791"/>
            <a:chOff x="0" y="0"/>
            <a:chExt cx="6930190" cy="95303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8709" r="2842"/>
            <a:stretch>
              <a:fillRect/>
            </a:stretch>
          </p:blipFill>
          <p:spPr>
            <a:xfrm>
              <a:off x="0" y="0"/>
              <a:ext cx="6930190" cy="95303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8287186">
            <a:off x="1256651" y="3078939"/>
            <a:ext cx="236858" cy="1383112"/>
          </a:xfrm>
          <a:custGeom>
            <a:avLst/>
            <a:gdLst/>
            <a:ahLst/>
            <a:cxnLst/>
            <a:rect l="l" t="t" r="r" b="b"/>
            <a:pathLst>
              <a:path w="236858" h="1383112">
                <a:moveTo>
                  <a:pt x="0" y="0"/>
                </a:moveTo>
                <a:lnTo>
                  <a:pt x="236858" y="0"/>
                </a:lnTo>
                <a:lnTo>
                  <a:pt x="236858" y="1383112"/>
                </a:lnTo>
                <a:lnTo>
                  <a:pt x="0" y="138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3530" y="2125827"/>
            <a:ext cx="1660744" cy="11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530" y="3551631"/>
            <a:ext cx="101210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Background and Goal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39" y="9217041"/>
            <a:ext cx="6226493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100">
                <a:solidFill>
                  <a:srgbClr val="4DA8EE"/>
                </a:solidFill>
                <a:latin typeface="Arimo" panose="020B0604020202020204"/>
              </a:rPr>
              <a:t>Predicting Diabetes:A Machine Learning Perspective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530" y="4783463"/>
            <a:ext cx="9241419" cy="233532"/>
            <a:chOff x="0" y="0"/>
            <a:chExt cx="2010280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03530" y="4968508"/>
            <a:ext cx="6539466" cy="165253"/>
            <a:chOff x="0" y="0"/>
            <a:chExt cx="20102802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9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8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672693" y="4554497"/>
            <a:ext cx="9505950" cy="11049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011885" y="4335422"/>
            <a:ext cx="9166757" cy="129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 spc="230">
                <a:solidFill>
                  <a:srgbClr val="2B69A2"/>
                </a:solidFill>
                <a:latin typeface="Oswald" panose="00000500000000000000"/>
              </a:rPr>
              <a:t>THANKS FOR WATCHING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84040" y="981075"/>
            <a:ext cx="358140" cy="429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739">
                <a:solidFill>
                  <a:srgbClr val="FFFFFF"/>
                </a:solidFill>
                <a:latin typeface="Oswald" panose="00000500000000000000"/>
              </a:rPr>
              <a:t>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13330" y="8963025"/>
            <a:ext cx="2228850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46">
                <a:solidFill>
                  <a:srgbClr val="FFFFFF"/>
                </a:solidFill>
                <a:latin typeface="Oswald" panose="00000500000000000000"/>
              </a:rPr>
              <a:t>2023/08/05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7" name="图示 6"/>
          <p:cNvGraphicFramePr/>
          <p:nvPr/>
        </p:nvGraphicFramePr>
        <p:xfrm>
          <a:off x="0" y="0"/>
          <a:ext cx="18288000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676400" y="398214"/>
            <a:ext cx="10272065" cy="290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>
                <a:solidFill>
                  <a:srgbClr val="4A4F54"/>
                </a:solidFill>
                <a:latin typeface="Arimo Light"/>
              </a:rPr>
              <a:t>Background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515600" y="806278"/>
            <a:ext cx="6019800" cy="8845980"/>
            <a:chOff x="304800" y="-93363"/>
            <a:chExt cx="8026399" cy="117946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/>
            <a:srcRect l="50542" r="4089"/>
            <a:stretch>
              <a:fillRect/>
            </a:stretch>
          </p:blipFill>
          <p:spPr>
            <a:xfrm>
              <a:off x="304800" y="-93363"/>
              <a:ext cx="8026399" cy="117946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16" y="10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2075" y="544931"/>
            <a:ext cx="1027206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>
                <a:solidFill>
                  <a:srgbClr val="4A4F54"/>
                </a:solidFill>
                <a:latin typeface="Arimo Light"/>
              </a:rPr>
              <a:t>Our Goal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109660"/>
            <a:ext cx="8153400" cy="816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 panose="020B0604020202020204"/>
              <a:buChar char="•"/>
            </a:pPr>
            <a:r>
              <a:rPr lang="en-US" sz="2800" dirty="0"/>
              <a:t>Our machine learning project aims to assess the likelihood of a woman developing diabetes based on a set of her health data. By utilizing </a:t>
            </a:r>
            <a:r>
              <a:rPr lang="en-US" sz="2800" dirty="0" err="1"/>
              <a:t>Kaggle's</a:t>
            </a:r>
            <a:r>
              <a:rPr lang="en-US" sz="2800" dirty="0"/>
              <a:t> diabetes dataset and applying machine learning algorithms like </a:t>
            </a:r>
            <a:r>
              <a:rPr lang="en-US" sz="2800" b="1" dirty="0"/>
              <a:t>Naive Bayes</a:t>
            </a:r>
            <a:r>
              <a:rPr lang="en-US" sz="2800" dirty="0"/>
              <a:t>, </a:t>
            </a:r>
            <a:r>
              <a:rPr lang="en-US" sz="2800" b="1" dirty="0"/>
              <a:t>Support Vector Machine (SVM)</a:t>
            </a:r>
            <a:r>
              <a:rPr lang="en-US" sz="2800" dirty="0"/>
              <a:t>, and </a:t>
            </a:r>
            <a:r>
              <a:rPr lang="en-US" sz="2800" b="1" dirty="0"/>
              <a:t>Random Forest</a:t>
            </a:r>
            <a:r>
              <a:rPr lang="en-US" sz="2800" dirty="0"/>
              <a:t>, we intend to create a predictive model.</a:t>
            </a:r>
          </a:p>
          <a:p>
            <a:pPr algn="l">
              <a:lnSpc>
                <a:spcPts val="4860"/>
              </a:lnSpc>
            </a:pPr>
            <a:endParaRPr lang="en-US" sz="2800" dirty="0"/>
          </a:p>
          <a:p>
            <a:pPr marL="582930" lvl="1" indent="-291465" algn="l">
              <a:lnSpc>
                <a:spcPts val="4860"/>
              </a:lnSpc>
              <a:buFont typeface="Arial" panose="020B0604020202020204"/>
              <a:buChar char="•"/>
            </a:pPr>
            <a:r>
              <a:rPr lang="en-US" sz="2800" dirty="0"/>
              <a:t>This model will take in specific health parameters of a woman as input and return the probability of her developing diabetes. The goal is to use </a:t>
            </a:r>
            <a:r>
              <a:rPr lang="en-US" sz="2800" dirty="0"/>
              <a:t>these </a:t>
            </a:r>
            <a:r>
              <a:rPr lang="en-US" sz="2800" dirty="0"/>
              <a:t>information to </a:t>
            </a:r>
            <a:r>
              <a:rPr lang="en-US" sz="2800" b="1" dirty="0"/>
              <a:t>aid in </a:t>
            </a:r>
            <a:r>
              <a:rPr lang="en-US" sz="2800" b="1" dirty="0"/>
              <a:t>individuals’ early </a:t>
            </a:r>
            <a:r>
              <a:rPr lang="en-US" sz="2800" b="1" dirty="0"/>
              <a:t>detection and preventive measures</a:t>
            </a:r>
            <a:r>
              <a:rPr lang="en-US" sz="28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8415" y="2552700"/>
            <a:ext cx="5638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dirty="0">
                <a:solidFill>
                  <a:srgbClr val="374151"/>
                </a:solidFill>
                <a:latin typeface="Arimo" charset="0"/>
                <a:ea typeface="Arimo" charset="0"/>
                <a:cs typeface="Arimo" charset="0"/>
              </a:rPr>
              <a:t>Machine learning in medical area</a:t>
            </a:r>
            <a:endParaRPr lang="zh-CN" altLang="en-US" sz="2700" b="1" dirty="0">
              <a:solidFill>
                <a:srgbClr val="374151"/>
              </a:solidFill>
              <a:latin typeface="Arimo" charset="0"/>
              <a:cs typeface="Arim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238500"/>
            <a:ext cx="6629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Southern </a:t>
            </a:r>
            <a:r>
              <a:rPr lang="en-US" altLang="zh-CN" sz="2400" b="1" dirty="0"/>
              <a:t>et al. (2010)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 smtClean="0"/>
              <a:t>Use administrative </a:t>
            </a:r>
            <a:r>
              <a:rPr lang="en-US" altLang="zh-CN" sz="2400" dirty="0"/>
              <a:t>databases to identify diabetes patients</a:t>
            </a:r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 </a:t>
            </a:r>
            <a:r>
              <a:rPr lang="en-US" altLang="zh-CN" sz="2400" b="1" dirty="0" err="1" smtClean="0"/>
              <a:t>Jayanthi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et al. (2017)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 smtClean="0"/>
              <a:t>Mention </a:t>
            </a:r>
            <a:r>
              <a:rPr lang="en-US" altLang="zh-CN" sz="2400" dirty="0"/>
              <a:t>models for diabetes prediction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 smtClean="0"/>
              <a:t>Potential </a:t>
            </a:r>
            <a:r>
              <a:rPr lang="en-US" altLang="zh-CN" sz="2400" dirty="0"/>
              <a:t>of machine learning and data mining techniques </a:t>
            </a:r>
          </a:p>
          <a:p>
            <a:endParaRPr lang="en-US" altLang="zh-CN" sz="2400" dirty="0"/>
          </a:p>
          <a:p>
            <a:r>
              <a:rPr lang="en-US" altLang="zh-CN" sz="2400" b="1" dirty="0" smtClean="0"/>
              <a:t> French </a:t>
            </a:r>
            <a:r>
              <a:rPr lang="en-US" altLang="zh-CN" sz="2400" b="1" dirty="0"/>
              <a:t>national health insurance information </a:t>
            </a:r>
            <a:r>
              <a:rPr lang="en-US" altLang="zh-CN" sz="2400" b="1" dirty="0" smtClean="0"/>
              <a:t>system </a:t>
            </a:r>
            <a:r>
              <a:rPr lang="en-US" altLang="zh-CN" sz="2400" b="1" dirty="0"/>
              <a:t>(SNDS)(2019)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 smtClean="0"/>
              <a:t>Specificities </a:t>
            </a:r>
            <a:r>
              <a:rPr lang="en-US" altLang="zh-CN" sz="2400" dirty="0"/>
              <a:t>and negative predictive value over 99%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276" y="0"/>
            <a:ext cx="18399276" cy="7286793"/>
            <a:chOff x="0" y="0"/>
            <a:chExt cx="4845900" cy="191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900" cy="1919155"/>
            </a:xfrm>
            <a:custGeom>
              <a:avLst/>
              <a:gdLst/>
              <a:ahLst/>
              <a:cxnLst/>
              <a:rect l="l" t="t" r="r" b="b"/>
              <a:pathLst>
                <a:path w="4845900" h="1919155">
                  <a:moveTo>
                    <a:pt x="21459" y="0"/>
                  </a:moveTo>
                  <a:lnTo>
                    <a:pt x="4824440" y="0"/>
                  </a:lnTo>
                  <a:cubicBezTo>
                    <a:pt x="4830132" y="0"/>
                    <a:pt x="4835590" y="2261"/>
                    <a:pt x="4839615" y="6285"/>
                  </a:cubicBezTo>
                  <a:cubicBezTo>
                    <a:pt x="4843639" y="10310"/>
                    <a:pt x="4845900" y="15768"/>
                    <a:pt x="4845900" y="21459"/>
                  </a:cubicBezTo>
                  <a:lnTo>
                    <a:pt x="4845900" y="1897696"/>
                  </a:lnTo>
                  <a:cubicBezTo>
                    <a:pt x="4845900" y="1903387"/>
                    <a:pt x="4843639" y="1908846"/>
                    <a:pt x="4839615" y="1912870"/>
                  </a:cubicBezTo>
                  <a:cubicBezTo>
                    <a:pt x="4835590" y="1916894"/>
                    <a:pt x="4830132" y="1919155"/>
                    <a:pt x="4824440" y="1919155"/>
                  </a:cubicBezTo>
                  <a:lnTo>
                    <a:pt x="21459" y="1919155"/>
                  </a:lnTo>
                  <a:cubicBezTo>
                    <a:pt x="15768" y="1919155"/>
                    <a:pt x="10310" y="1916894"/>
                    <a:pt x="6285" y="1912870"/>
                  </a:cubicBezTo>
                  <a:cubicBezTo>
                    <a:pt x="2261" y="1908846"/>
                    <a:pt x="0" y="1903387"/>
                    <a:pt x="0" y="1897696"/>
                  </a:cubicBezTo>
                  <a:lnTo>
                    <a:pt x="0" y="21459"/>
                  </a:lnTo>
                  <a:cubicBezTo>
                    <a:pt x="0" y="15768"/>
                    <a:pt x="2261" y="10310"/>
                    <a:pt x="6285" y="6285"/>
                  </a:cubicBezTo>
                  <a:cubicBezTo>
                    <a:pt x="10310" y="2261"/>
                    <a:pt x="15768" y="0"/>
                    <a:pt x="21459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1850" y="2193075"/>
            <a:ext cx="5197642" cy="7147791"/>
            <a:chOff x="0" y="0"/>
            <a:chExt cx="6930190" cy="95303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8709" r="2842"/>
            <a:stretch>
              <a:fillRect/>
            </a:stretch>
          </p:blipFill>
          <p:spPr>
            <a:xfrm>
              <a:off x="0" y="0"/>
              <a:ext cx="6930190" cy="95303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8287186">
            <a:off x="1256651" y="3078939"/>
            <a:ext cx="236858" cy="1383112"/>
          </a:xfrm>
          <a:custGeom>
            <a:avLst/>
            <a:gdLst/>
            <a:ahLst/>
            <a:cxnLst/>
            <a:rect l="l" t="t" r="r" b="b"/>
            <a:pathLst>
              <a:path w="236858" h="1383112">
                <a:moveTo>
                  <a:pt x="0" y="0"/>
                </a:moveTo>
                <a:lnTo>
                  <a:pt x="236858" y="0"/>
                </a:lnTo>
                <a:lnTo>
                  <a:pt x="236858" y="1383112"/>
                </a:lnTo>
                <a:lnTo>
                  <a:pt x="0" y="138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3530" y="2125827"/>
            <a:ext cx="16607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530" y="3551631"/>
            <a:ext cx="101210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About the Data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39" y="9217041"/>
            <a:ext cx="6226493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100">
                <a:solidFill>
                  <a:srgbClr val="4DA8EE"/>
                </a:solidFill>
                <a:latin typeface="Arimo" panose="020B0604020202020204"/>
              </a:rPr>
              <a:t>Predicting Diabetes:A Machine Learning Perspective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530" y="4783463"/>
            <a:ext cx="9241419" cy="233532"/>
            <a:chOff x="0" y="0"/>
            <a:chExt cx="2010280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03530" y="4968508"/>
            <a:ext cx="6539466" cy="165253"/>
            <a:chOff x="0" y="0"/>
            <a:chExt cx="20102802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022749"/>
            <a:ext cx="9368109" cy="6241503"/>
          </a:xfrm>
          <a:custGeom>
            <a:avLst/>
            <a:gdLst/>
            <a:ahLst/>
            <a:cxnLst/>
            <a:rect l="l" t="t" r="r" b="b"/>
            <a:pathLst>
              <a:path w="9368109" h="6241503">
                <a:moveTo>
                  <a:pt x="0" y="0"/>
                </a:moveTo>
                <a:lnTo>
                  <a:pt x="9368109" y="0"/>
                </a:lnTo>
                <a:lnTo>
                  <a:pt x="9368109" y="6241502"/>
                </a:lnTo>
                <a:lnTo>
                  <a:pt x="0" y="6241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2432" y="374903"/>
            <a:ext cx="10272065" cy="290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>
                <a:solidFill>
                  <a:srgbClr val="4A4F54"/>
                </a:solidFill>
                <a:latin typeface="Arimo Light"/>
              </a:rPr>
              <a:t>About Datasets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82106" y="2979974"/>
            <a:ext cx="9277194" cy="4746797"/>
            <a:chOff x="0" y="0"/>
            <a:chExt cx="7930209" cy="40575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30253" cy="4057672"/>
            </a:xfrm>
            <a:custGeom>
              <a:avLst/>
              <a:gdLst/>
              <a:ahLst/>
              <a:cxnLst/>
              <a:rect l="l" t="t" r="r" b="b"/>
              <a:pathLst>
                <a:path w="7930253" h="4057672">
                  <a:moveTo>
                    <a:pt x="564736" y="0"/>
                  </a:moveTo>
                  <a:lnTo>
                    <a:pt x="7930253" y="0"/>
                  </a:lnTo>
                  <a:lnTo>
                    <a:pt x="7930253" y="3387386"/>
                  </a:lnTo>
                  <a:cubicBezTo>
                    <a:pt x="7930253" y="3757561"/>
                    <a:pt x="7677393" y="4057672"/>
                    <a:pt x="7365524" y="4057672"/>
                  </a:cubicBezTo>
                  <a:lnTo>
                    <a:pt x="0" y="4057672"/>
                  </a:lnTo>
                  <a:lnTo>
                    <a:pt x="0" y="670316"/>
                  </a:lnTo>
                  <a:cubicBezTo>
                    <a:pt x="0" y="300141"/>
                    <a:pt x="252867" y="0"/>
                    <a:pt x="564736" y="0"/>
                  </a:cubicBezTo>
                  <a:close/>
                </a:path>
              </a:pathLst>
            </a:custGeom>
            <a:solidFill>
              <a:srgbClr val="7BB2D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440964" y="3490915"/>
            <a:ext cx="8433799" cy="367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2300" dirty="0">
                <a:solidFill>
                  <a:srgbClr val="FFFFFF"/>
                </a:solidFill>
                <a:latin typeface="Arial" panose="020B0604020202020204"/>
              </a:rPr>
              <a:t>This dataset is originally from the National Institute of Diabetes and Digestive and Kidney Diseases. The objective of the dataset is to diagnostically predict whether a patient has diabetes, based on certain diagnostic measurements included in the dataset. Several constraints were placed on the selection of these instances from a larger database. In particular, </a:t>
            </a:r>
            <a:r>
              <a:rPr lang="en-US" sz="2300" dirty="0" err="1" smtClean="0">
                <a:solidFill>
                  <a:srgbClr val="FFFFFF"/>
                </a:solidFill>
                <a:latin typeface="Arial" panose="020B0604020202020204"/>
              </a:rPr>
              <a:t>allapatients</a:t>
            </a:r>
            <a:r>
              <a:rPr lang="en-US" sz="2300" dirty="0" smtClean="0">
                <a:solidFill>
                  <a:srgbClr val="FFFFFF"/>
                </a:solidFill>
                <a:latin typeface="Arial" panose="020B0604020202020204"/>
              </a:rPr>
              <a:t> </a:t>
            </a:r>
            <a:r>
              <a:rPr lang="en-US" sz="2300" dirty="0">
                <a:solidFill>
                  <a:srgbClr val="FFFFFF"/>
                </a:solidFill>
                <a:latin typeface="Arial" panose="020B0604020202020204"/>
              </a:rPr>
              <a:t>here are females at least 21 years old of Pima* Indian heritage.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8956714"/>
            <a:ext cx="6532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latin typeface="Arial" panose="020B0604020202020204"/>
                <a:hlinkClick r:id="rId4"/>
              </a:rPr>
              <a:t>https://www.kaggle.com/datasets/akshaydattatraykhare/diabetes-dataset</a:t>
            </a:r>
            <a:endParaRPr lang="zh-CN" altLang="en-US" sz="2300" dirty="0">
              <a:latin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48568" y="8956714"/>
            <a:ext cx="6705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latin typeface="Arial" panose="020B0604020202020204"/>
                <a:hlinkClick r:id="rId5"/>
              </a:rPr>
              <a:t>https://www.britannica.com/topic/Pima-people</a:t>
            </a:r>
            <a:endParaRPr lang="zh-CN" altLang="en-US" sz="2300" dirty="0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3763" y="667186"/>
            <a:ext cx="15700475" cy="8952627"/>
          </a:xfrm>
          <a:custGeom>
            <a:avLst/>
            <a:gdLst/>
            <a:ahLst/>
            <a:cxnLst/>
            <a:rect l="l" t="t" r="r" b="b"/>
            <a:pathLst>
              <a:path w="15700475" h="8952627">
                <a:moveTo>
                  <a:pt x="0" y="0"/>
                </a:moveTo>
                <a:lnTo>
                  <a:pt x="15700474" y="0"/>
                </a:lnTo>
                <a:lnTo>
                  <a:pt x="15700474" y="8952628"/>
                </a:lnTo>
                <a:lnTo>
                  <a:pt x="0" y="895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4" r="-1648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276" y="0"/>
            <a:ext cx="18399276" cy="7286793"/>
            <a:chOff x="0" y="0"/>
            <a:chExt cx="4845900" cy="191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900" cy="1919155"/>
            </a:xfrm>
            <a:custGeom>
              <a:avLst/>
              <a:gdLst/>
              <a:ahLst/>
              <a:cxnLst/>
              <a:rect l="l" t="t" r="r" b="b"/>
              <a:pathLst>
                <a:path w="4845900" h="1919155">
                  <a:moveTo>
                    <a:pt x="21459" y="0"/>
                  </a:moveTo>
                  <a:lnTo>
                    <a:pt x="4824440" y="0"/>
                  </a:lnTo>
                  <a:cubicBezTo>
                    <a:pt x="4830132" y="0"/>
                    <a:pt x="4835590" y="2261"/>
                    <a:pt x="4839615" y="6285"/>
                  </a:cubicBezTo>
                  <a:cubicBezTo>
                    <a:pt x="4843639" y="10310"/>
                    <a:pt x="4845900" y="15768"/>
                    <a:pt x="4845900" y="21459"/>
                  </a:cubicBezTo>
                  <a:lnTo>
                    <a:pt x="4845900" y="1897696"/>
                  </a:lnTo>
                  <a:cubicBezTo>
                    <a:pt x="4845900" y="1903387"/>
                    <a:pt x="4843639" y="1908846"/>
                    <a:pt x="4839615" y="1912870"/>
                  </a:cubicBezTo>
                  <a:cubicBezTo>
                    <a:pt x="4835590" y="1916894"/>
                    <a:pt x="4830132" y="1919155"/>
                    <a:pt x="4824440" y="1919155"/>
                  </a:cubicBezTo>
                  <a:lnTo>
                    <a:pt x="21459" y="1919155"/>
                  </a:lnTo>
                  <a:cubicBezTo>
                    <a:pt x="15768" y="1919155"/>
                    <a:pt x="10310" y="1916894"/>
                    <a:pt x="6285" y="1912870"/>
                  </a:cubicBezTo>
                  <a:cubicBezTo>
                    <a:pt x="2261" y="1908846"/>
                    <a:pt x="0" y="1903387"/>
                    <a:pt x="0" y="1897696"/>
                  </a:cubicBezTo>
                  <a:lnTo>
                    <a:pt x="0" y="21459"/>
                  </a:lnTo>
                  <a:cubicBezTo>
                    <a:pt x="0" y="15768"/>
                    <a:pt x="2261" y="10310"/>
                    <a:pt x="6285" y="6285"/>
                  </a:cubicBezTo>
                  <a:cubicBezTo>
                    <a:pt x="10310" y="2261"/>
                    <a:pt x="15768" y="0"/>
                    <a:pt x="21459" y="0"/>
                  </a:cubicBezTo>
                  <a:close/>
                </a:path>
              </a:pathLst>
            </a:custGeom>
            <a:solidFill>
              <a:srgbClr val="6EB1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1850" y="2193075"/>
            <a:ext cx="5197642" cy="7147791"/>
            <a:chOff x="0" y="0"/>
            <a:chExt cx="6930190" cy="953038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8709" r="2842"/>
            <a:stretch>
              <a:fillRect/>
            </a:stretch>
          </p:blipFill>
          <p:spPr>
            <a:xfrm>
              <a:off x="0" y="0"/>
              <a:ext cx="6930190" cy="953038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8287186">
            <a:off x="1256651" y="3078939"/>
            <a:ext cx="236858" cy="1383112"/>
          </a:xfrm>
          <a:custGeom>
            <a:avLst/>
            <a:gdLst/>
            <a:ahLst/>
            <a:cxnLst/>
            <a:rect l="l" t="t" r="r" b="b"/>
            <a:pathLst>
              <a:path w="236858" h="1383112">
                <a:moveTo>
                  <a:pt x="0" y="0"/>
                </a:moveTo>
                <a:lnTo>
                  <a:pt x="236858" y="0"/>
                </a:lnTo>
                <a:lnTo>
                  <a:pt x="236858" y="1383112"/>
                </a:lnTo>
                <a:lnTo>
                  <a:pt x="0" y="1383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3530" y="2125827"/>
            <a:ext cx="16607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530" y="3551631"/>
            <a:ext cx="10121069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About the Method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思源黑体 1 Light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39" y="9217041"/>
            <a:ext cx="6226493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100">
                <a:solidFill>
                  <a:srgbClr val="4DA8EE"/>
                </a:solidFill>
                <a:latin typeface="Arimo" panose="020B0604020202020204"/>
              </a:rPr>
              <a:t>Predicting Diabetes:A Machine Learning Perspective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530" y="4968508"/>
            <a:ext cx="6539466" cy="165253"/>
            <a:chOff x="0" y="0"/>
            <a:chExt cx="2010280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03530" y="4783463"/>
            <a:ext cx="9241419" cy="233532"/>
            <a:chOff x="0" y="0"/>
            <a:chExt cx="20102802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20102802" cy="76200"/>
            </a:xfrm>
            <a:custGeom>
              <a:avLst/>
              <a:gdLst/>
              <a:ahLst/>
              <a:cxnLst/>
              <a:rect l="l" t="t" r="r" b="b"/>
              <a:pathLst>
                <a:path w="20102802" h="76200">
                  <a:moveTo>
                    <a:pt x="0" y="0"/>
                  </a:moveTo>
                  <a:lnTo>
                    <a:pt x="20102802" y="0"/>
                  </a:lnTo>
                  <a:lnTo>
                    <a:pt x="2010280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VhYzYwMTVkYzQ0NTYyMWM0MDFmODA4NDdmNDhjNj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833</Words>
  <Application>Microsoft Office PowerPoint</Application>
  <PresentationFormat>自定义</PresentationFormat>
  <Paragraphs>169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Calibri</vt:lpstr>
      <vt:lpstr>Arimo Heavy</vt:lpstr>
      <vt:lpstr>Arimo Light</vt:lpstr>
      <vt:lpstr>Oswald</vt:lpstr>
      <vt:lpstr>Arimo Bold</vt:lpstr>
      <vt:lpstr>思源黑体 1 Light</vt:lpstr>
      <vt:lpstr>等线</vt:lpstr>
      <vt:lpstr>思源黑体 1 Bold</vt:lpstr>
      <vt:lpstr>思源黑体 2</vt:lpstr>
      <vt:lpstr>Arimo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小组ppt.pptx</dc:title>
  <dc:creator>DELL</dc:creator>
  <cp:lastModifiedBy>DELL</cp:lastModifiedBy>
  <cp:revision>62</cp:revision>
  <dcterms:created xsi:type="dcterms:W3CDTF">2006-08-16T00:00:00Z</dcterms:created>
  <dcterms:modified xsi:type="dcterms:W3CDTF">2023-08-05T09:19:19Z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DFA0989E1BDB4019B4452BF6F275D8A7_12</vt:lpwstr>
  </property>
  <property fmtid="{D5CDD505-2E9C-101B-9397-08002B2CF9AE}" pid="3" name="KSOProductBuildVer">
    <vt:lpwstr>2052-12.1.0.15120</vt:lpwstr>
  </property>
</Properties>
</file>